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38" r:id="rId72"/>
    <p:sldId id="339" r:id="rId73"/>
    <p:sldId id="340" r:id="rId74"/>
    <p:sldId id="342" r:id="rId75"/>
    <p:sldId id="343" r:id="rId76"/>
    <p:sldId id="344" r:id="rId77"/>
    <p:sldId id="345" r:id="rId78"/>
    <p:sldId id="346" r:id="rId79"/>
    <p:sldId id="347" r:id="rId80"/>
    <p:sldId id="348" r:id="rId81"/>
    <p:sldId id="349" r:id="rId82"/>
    <p:sldId id="350" r:id="rId8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presProps" Target="pres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tableStyles" Target="tableStyles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6A5DD-7330-42EA-8F14-7D1C6E49CE3F}" type="datetimeFigureOut">
              <a:rPr lang="en-US" smtClean="0"/>
              <a:pPr/>
              <a:t>12/20/2020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1A0CD-D187-4392-94C8-338D8AC81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6A5DD-7330-42EA-8F14-7D1C6E49CE3F}" type="datetimeFigureOut">
              <a:rPr lang="en-US" smtClean="0"/>
              <a:pPr/>
              <a:t>12/20/2020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1A0CD-D187-4392-94C8-338D8AC81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6A5DD-7330-42EA-8F14-7D1C6E49CE3F}" type="datetimeFigureOut">
              <a:rPr lang="en-US" smtClean="0"/>
              <a:pPr/>
              <a:t>12/20/2020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1A0CD-D187-4392-94C8-338D8AC81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1538" y="192088"/>
            <a:ext cx="8162925" cy="1431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2813" y="1905000"/>
            <a:ext cx="8110537" cy="41910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D0916-7C4A-4857-9C52-E9B6C04DC7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228600" y="457200"/>
            <a:ext cx="8229600" cy="5638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72743CE-0EDA-42CB-B057-1B4EB4F3F8A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6A5DD-7330-42EA-8F14-7D1C6E49CE3F}" type="datetimeFigureOut">
              <a:rPr lang="en-US" smtClean="0"/>
              <a:pPr/>
              <a:t>12/20/2020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1A0CD-D187-4392-94C8-338D8AC81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6A5DD-7330-42EA-8F14-7D1C6E49CE3F}" type="datetimeFigureOut">
              <a:rPr lang="en-US" smtClean="0"/>
              <a:pPr/>
              <a:t>12/20/2020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1A0CD-D187-4392-94C8-338D8AC81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6A5DD-7330-42EA-8F14-7D1C6E49CE3F}" type="datetimeFigureOut">
              <a:rPr lang="en-US" smtClean="0"/>
              <a:pPr/>
              <a:t>12/20/2020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1A0CD-D187-4392-94C8-338D8AC81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6A5DD-7330-42EA-8F14-7D1C6E49CE3F}" type="datetimeFigureOut">
              <a:rPr lang="en-US" smtClean="0"/>
              <a:pPr/>
              <a:t>12/20/2020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1A0CD-D187-4392-94C8-338D8AC81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6A5DD-7330-42EA-8F14-7D1C6E49CE3F}" type="datetimeFigureOut">
              <a:rPr lang="en-US" smtClean="0"/>
              <a:pPr/>
              <a:t>12/20/2020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1A0CD-D187-4392-94C8-338D8AC81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6A5DD-7330-42EA-8F14-7D1C6E49CE3F}" type="datetimeFigureOut">
              <a:rPr lang="en-US" smtClean="0"/>
              <a:pPr/>
              <a:t>12/20/2020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1A0CD-D187-4392-94C8-338D8AC81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6A5DD-7330-42EA-8F14-7D1C6E49CE3F}" type="datetimeFigureOut">
              <a:rPr lang="en-US" smtClean="0"/>
              <a:pPr/>
              <a:t>12/20/2020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1A0CD-D187-4392-94C8-338D8AC81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6A5DD-7330-42EA-8F14-7D1C6E49CE3F}" type="datetimeFigureOut">
              <a:rPr lang="en-US" smtClean="0"/>
              <a:pPr/>
              <a:t>12/20/2020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1A0CD-D187-4392-94C8-338D8AC81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06A5DD-7330-42EA-8F14-7D1C6E49CE3F}" type="datetimeFigureOut">
              <a:rPr lang="en-US" smtClean="0"/>
              <a:pPr/>
              <a:t>12/20/2020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E1A0CD-D187-4392-94C8-338D8AC81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.w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.w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.w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3.wm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4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5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6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7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8.png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9.png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79463" y="1082675"/>
            <a:ext cx="7678737" cy="1446213"/>
          </a:xfrm>
        </p:spPr>
        <p:txBody>
          <a:bodyPr/>
          <a:lstStyle/>
          <a:p>
            <a:pPr eaLnBrk="1" hangingPunct="1"/>
            <a:r>
              <a:rPr lang="sr-Cyrl-CS" b="1" dirty="0" smtClean="0">
                <a:latin typeface="TimesRoman" pitchFamily="2" charset="0"/>
                <a:cs typeface="Times New Roman" pitchFamily="18" charset="0"/>
              </a:rPr>
              <a:t>УРГЕНТНА</a:t>
            </a:r>
            <a:r>
              <a:rPr lang="en-US" b="1" dirty="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b="1" dirty="0" smtClean="0">
                <a:latin typeface="TimesRoman" pitchFamily="2" charset="0"/>
                <a:cs typeface="Times New Roman" pitchFamily="18" charset="0"/>
              </a:rPr>
              <a:t>СТАЊА</a:t>
            </a:r>
            <a:r>
              <a:rPr lang="en-US" b="1" dirty="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b="1" dirty="0" smtClean="0">
                <a:latin typeface="TimesRoman" pitchFamily="2" charset="0"/>
                <a:cs typeface="Times New Roman" pitchFamily="18" charset="0"/>
              </a:rPr>
              <a:t>У</a:t>
            </a:r>
            <a:r>
              <a:rPr lang="en-US" b="1" dirty="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b="1" dirty="0" smtClean="0">
                <a:latin typeface="TimesRoman" pitchFamily="2" charset="0"/>
                <a:cs typeface="Times New Roman" pitchFamily="18" charset="0"/>
              </a:rPr>
              <a:t>ПОРОЂАЈУ</a:t>
            </a:r>
            <a:r>
              <a:rPr lang="en-US" dirty="0" smtClean="0">
                <a:latin typeface="TimesRoman" pitchFamily="2" charset="0"/>
              </a:rPr>
              <a:t>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5334000"/>
            <a:ext cx="5486400" cy="641350"/>
          </a:xfrm>
        </p:spPr>
        <p:txBody>
          <a:bodyPr/>
          <a:lstStyle/>
          <a:p>
            <a:pPr algn="r" eaLnBrk="1" hangingPunct="1"/>
            <a:r>
              <a:rPr lang="sr-Cyrl-CS" b="1" dirty="0" smtClean="0">
                <a:latin typeface="TimesRoman" pitchFamily="2" charset="0"/>
                <a:cs typeface="Times New Roman" pitchFamily="18" charset="0"/>
              </a:rPr>
              <a:t>Доц. др Горан Бабић</a:t>
            </a:r>
            <a:r>
              <a:rPr lang="en-US" b="1" dirty="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Roman" pitchFamily="2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1104900"/>
            <a:ext cx="8162925" cy="519113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latin typeface="TimesRoman" pitchFamily="2" charset="0"/>
                <a:cs typeface="Times New Roman" pitchFamily="18" charset="0"/>
              </a:rPr>
              <a:t>III 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Фаза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клоничких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1905000"/>
            <a:ext cx="6705600" cy="1219200"/>
          </a:xfrm>
        </p:spPr>
        <p:txBody>
          <a:bodyPr/>
          <a:lstStyle/>
          <a:p>
            <a:pPr algn="just" eaLnBrk="1" hangingPunct="1"/>
            <a:r>
              <a:rPr lang="sr-Cyrl-CS" sz="1900" dirty="0" smtClean="0">
                <a:latin typeface="Times New Roman" pitchFamily="18" charset="0"/>
                <a:cs typeface="Times New Roman" pitchFamily="18" charset="0"/>
              </a:rPr>
              <a:t>груби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9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900" dirty="0" smtClean="0">
                <a:latin typeface="Times New Roman" pitchFamily="18" charset="0"/>
                <a:cs typeface="Times New Roman" pitchFamily="18" charset="0"/>
              </a:rPr>
              <a:t>неуједначени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900" dirty="0" smtClean="0">
                <a:latin typeface="Times New Roman" pitchFamily="18" charset="0"/>
                <a:cs typeface="Times New Roman" pitchFamily="18" charset="0"/>
              </a:rPr>
              <a:t>грчеви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900" dirty="0" smtClean="0">
                <a:latin typeface="Times New Roman" pitchFamily="18" charset="0"/>
                <a:cs typeface="Times New Roman" pitchFamily="18" charset="0"/>
              </a:rPr>
              <a:t>мишиша</a:t>
            </a:r>
            <a:endParaRPr lang="en-US" sz="19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sr-Cyrl-CS" sz="1900" dirty="0" smtClean="0">
                <a:latin typeface="Times New Roman" pitchFamily="18" charset="0"/>
                <a:cs typeface="Times New Roman" pitchFamily="18" charset="0"/>
              </a:rPr>
              <a:t>бацакање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900" dirty="0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900" dirty="0" smtClean="0">
                <a:latin typeface="Times New Roman" pitchFamily="18" charset="0"/>
                <a:cs typeface="Times New Roman" pitchFamily="18" charset="0"/>
              </a:rPr>
              <a:t>кревету</a:t>
            </a:r>
            <a:endParaRPr lang="en-US" sz="19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sr-Cyrl-CS" sz="1900" dirty="0" smtClean="0">
                <a:latin typeface="Times New Roman" pitchFamily="18" charset="0"/>
                <a:cs typeface="Times New Roman" pitchFamily="18" charset="0"/>
              </a:rPr>
              <a:t>угриз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900" dirty="0" smtClean="0">
                <a:latin typeface="Times New Roman" pitchFamily="18" charset="0"/>
                <a:cs typeface="Times New Roman" pitchFamily="18" charset="0"/>
              </a:rPr>
              <a:t>језика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CS" sz="1900" dirty="0" smtClean="0">
                <a:latin typeface="Times New Roman" pitchFamily="18" charset="0"/>
                <a:cs typeface="Times New Roman" pitchFamily="18" charset="0"/>
              </a:rPr>
              <a:t>пена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900" dirty="0" smtClean="0">
                <a:latin typeface="Times New Roman" pitchFamily="18" charset="0"/>
                <a:cs typeface="Times New Roman" pitchFamily="18" charset="0"/>
              </a:rPr>
              <a:t>бела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900" dirty="0" smtClean="0">
                <a:latin typeface="Times New Roman" pitchFamily="18" charset="0"/>
                <a:cs typeface="Times New Roman" pitchFamily="18" charset="0"/>
              </a:rPr>
              <a:t>па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900" dirty="0" smtClean="0">
                <a:latin typeface="Times New Roman" pitchFamily="18" charset="0"/>
                <a:cs typeface="Times New Roman" pitchFamily="18" charset="0"/>
              </a:rPr>
              <a:t>крвава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7412" name="Text Box 5"/>
          <p:cNvSpPr txBox="1">
            <a:spLocks noChangeArrowheads="1"/>
          </p:cNvSpPr>
          <p:nvPr/>
        </p:nvSpPr>
        <p:spPr bwMode="auto">
          <a:xfrm>
            <a:off x="685800" y="19050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TimesRoman" pitchFamily="2" charset="0"/>
                <a:cs typeface="Times New Roman" pitchFamily="18" charset="0"/>
                <a:sym typeface="Symbol" pitchFamily="18" charset="2"/>
              </a:rPr>
              <a:t></a:t>
            </a:r>
            <a:r>
              <a:rPr lang="en-US" sz="1800">
                <a:latin typeface="TimesRoman" pitchFamily="2" charset="0"/>
                <a:cs typeface="Times New Roman" pitchFamily="18" charset="0"/>
              </a:rPr>
              <a:t> 90"</a:t>
            </a:r>
            <a:r>
              <a:rPr lang="en-US" sz="1800">
                <a:latin typeface="TimesRoman" pitchFamily="2" charset="0"/>
              </a:rPr>
              <a:t> </a:t>
            </a:r>
          </a:p>
        </p:txBody>
      </p:sp>
      <p:sp>
        <p:nvSpPr>
          <p:cNvPr id="17413" name="Rectangle 6"/>
          <p:cNvSpPr>
            <a:spLocks noChangeArrowheads="1"/>
          </p:cNvSpPr>
          <p:nvPr/>
        </p:nvSpPr>
        <p:spPr bwMode="auto">
          <a:xfrm>
            <a:off x="871538" y="5181600"/>
            <a:ext cx="81629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TimesRoman" pitchFamily="2" charset="0"/>
                <a:cs typeface="Times New Roman" pitchFamily="18" charset="0"/>
              </a:rPr>
              <a:t>IV </a:t>
            </a:r>
            <a:r>
              <a:rPr lang="sr-Cyrl-CS" sz="2800" b="1">
                <a:solidFill>
                  <a:schemeClr val="tx2"/>
                </a:solidFill>
                <a:latin typeface="TimesRoman" pitchFamily="2" charset="0"/>
                <a:cs typeface="Times New Roman" pitchFamily="18" charset="0"/>
              </a:rPr>
              <a:t>Фаза</a:t>
            </a:r>
            <a:r>
              <a:rPr lang="en-US" sz="2800" b="1">
                <a:solidFill>
                  <a:schemeClr val="tx2"/>
                </a:solidFill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800" b="1">
                <a:solidFill>
                  <a:schemeClr val="tx2"/>
                </a:solidFill>
                <a:latin typeface="TimesRoman" pitchFamily="2" charset="0"/>
                <a:cs typeface="Times New Roman" pitchFamily="18" charset="0"/>
              </a:rPr>
              <a:t>дубоког</a:t>
            </a:r>
            <a:r>
              <a:rPr lang="en-US" sz="2800" b="1">
                <a:solidFill>
                  <a:schemeClr val="tx2"/>
                </a:solidFill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800" b="1">
                <a:solidFill>
                  <a:schemeClr val="tx2"/>
                </a:solidFill>
                <a:latin typeface="TimesRoman" pitchFamily="2" charset="0"/>
                <a:cs typeface="Times New Roman" pitchFamily="18" charset="0"/>
              </a:rPr>
              <a:t>сна</a:t>
            </a:r>
            <a:r>
              <a:rPr lang="en-US" sz="2800" b="1">
                <a:solidFill>
                  <a:schemeClr val="tx2"/>
                </a:solidFill>
                <a:latin typeface="TimesRoman" pitchFamily="2" charset="0"/>
                <a:cs typeface="Times New Roman" pitchFamily="18" charset="0"/>
              </a:rPr>
              <a:t> </a:t>
            </a:r>
          </a:p>
        </p:txBody>
      </p:sp>
      <p:sp>
        <p:nvSpPr>
          <p:cNvPr id="17414" name="Rectangle 9"/>
          <p:cNvSpPr>
            <a:spLocks noChangeArrowheads="1"/>
          </p:cNvSpPr>
          <p:nvPr/>
        </p:nvSpPr>
        <p:spPr bwMode="auto">
          <a:xfrm>
            <a:off x="762000" y="5867400"/>
            <a:ext cx="82613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indent="571500" algn="just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Често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поготово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ни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та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предузме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један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напад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надовезује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други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17415" name="Rectangle 12"/>
          <p:cNvSpPr>
            <a:spLocks noChangeArrowheads="1"/>
          </p:cNvSpPr>
          <p:nvPr/>
        </p:nvSpPr>
        <p:spPr bwMode="auto">
          <a:xfrm>
            <a:off x="1447800" y="3505200"/>
            <a:ext cx="68135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sr-Cyrl-CS" sz="1700">
                <a:latin typeface="TimesRoman" pitchFamily="2" charset="0"/>
                <a:cs typeface="Times New Roman" pitchFamily="18" charset="0"/>
              </a:rPr>
              <a:t>али</a:t>
            </a:r>
            <a:r>
              <a:rPr lang="en-US" sz="170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700">
                <a:latin typeface="TimesRoman" pitchFamily="2" charset="0"/>
                <a:cs typeface="Times New Roman" pitchFamily="18" charset="0"/>
              </a:rPr>
              <a:t>пацијенткиња</a:t>
            </a:r>
            <a:r>
              <a:rPr lang="en-US" sz="170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700">
                <a:latin typeface="TimesRoman" pitchFamily="2" charset="0"/>
                <a:cs typeface="Times New Roman" pitchFamily="18" charset="0"/>
              </a:rPr>
              <a:t>може</a:t>
            </a:r>
            <a:r>
              <a:rPr lang="en-US" sz="170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700">
                <a:latin typeface="TimesRoman" pitchFamily="2" charset="0"/>
                <a:cs typeface="Times New Roman" pitchFamily="18" charset="0"/>
              </a:rPr>
              <a:t>да</a:t>
            </a:r>
            <a:r>
              <a:rPr lang="en-US" sz="170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700">
                <a:latin typeface="TimesRoman" pitchFamily="2" charset="0"/>
                <a:cs typeface="Times New Roman" pitchFamily="18" charset="0"/>
              </a:rPr>
              <a:t>дише</a:t>
            </a:r>
            <a:endParaRPr lang="en-US" sz="1700">
              <a:latin typeface="TimesRoman" pitchFamily="2" charset="0"/>
              <a:cs typeface="Times New Roman" pitchFamily="18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endParaRPr lang="en-US" sz="1700">
              <a:latin typeface="TimesRoman" pitchFamily="2" charset="0"/>
              <a:cs typeface="Times New Roman" pitchFamily="18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endParaRPr lang="en-US" sz="1700">
              <a:latin typeface="TimesRoman" pitchFamily="2" charset="0"/>
              <a:cs typeface="Times New Roman" pitchFamily="18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sr-Cyrl-CS" sz="1700">
                <a:latin typeface="TimesRoman" pitchFamily="2" charset="0"/>
                <a:cs typeface="Times New Roman" pitchFamily="18" charset="0"/>
              </a:rPr>
              <a:t>мањи</a:t>
            </a:r>
            <a:r>
              <a:rPr lang="en-US" sz="170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700">
                <a:latin typeface="TimesRoman" pitchFamily="2" charset="0"/>
                <a:cs typeface="Times New Roman" pitchFamily="18" charset="0"/>
              </a:rPr>
              <a:t>ливидитет</a:t>
            </a:r>
            <a:r>
              <a:rPr lang="en-US" sz="170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700">
                <a:latin typeface="TimesRoman" pitchFamily="2" charset="0"/>
                <a:cs typeface="Times New Roman" pitchFamily="18" charset="0"/>
              </a:rPr>
              <a:t>лица</a:t>
            </a:r>
            <a:endParaRPr lang="en-US" sz="1700">
              <a:latin typeface="TimesRoman" pitchFamily="2" charset="0"/>
              <a:cs typeface="Times New Roman" pitchFamily="18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endParaRPr lang="en-US" sz="1700">
              <a:latin typeface="TimesRoman" pitchFamily="2" charset="0"/>
              <a:cs typeface="Times New Roman" pitchFamily="18" charset="0"/>
            </a:endParaRPr>
          </a:p>
        </p:txBody>
      </p:sp>
      <p:sp>
        <p:nvSpPr>
          <p:cNvPr id="17416" name="AutoShape 13"/>
          <p:cNvSpPr>
            <a:spLocks noChangeArrowheads="1"/>
          </p:cNvSpPr>
          <p:nvPr/>
        </p:nvSpPr>
        <p:spPr bwMode="auto">
          <a:xfrm>
            <a:off x="4572000" y="3962400"/>
            <a:ext cx="355600" cy="403225"/>
          </a:xfrm>
          <a:prstGeom prst="downArrow">
            <a:avLst>
              <a:gd name="adj1" fmla="val 50000"/>
              <a:gd name="adj2" fmla="val 28348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7" name="AutoShape 14"/>
          <p:cNvSpPr>
            <a:spLocks noChangeArrowheads="1"/>
          </p:cNvSpPr>
          <p:nvPr/>
        </p:nvSpPr>
        <p:spPr bwMode="auto">
          <a:xfrm>
            <a:off x="4572000" y="3048000"/>
            <a:ext cx="355600" cy="403225"/>
          </a:xfrm>
          <a:prstGeom prst="downArrow">
            <a:avLst>
              <a:gd name="adj1" fmla="val 50000"/>
              <a:gd name="adj2" fmla="val 28348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1104900"/>
            <a:ext cx="8162925" cy="519113"/>
          </a:xfrm>
        </p:spPr>
        <p:txBody>
          <a:bodyPr/>
          <a:lstStyle/>
          <a:p>
            <a:pPr eaLnBrk="1" hangingPunct="1"/>
            <a:r>
              <a:rPr lang="sr-Cyrl-CS" sz="2800" b="1" smtClean="0">
                <a:latin typeface="TimesRoman" pitchFamily="2" charset="0"/>
                <a:cs typeface="Times New Roman" pitchFamily="18" charset="0"/>
              </a:rPr>
              <a:t>Дијагноза</a:t>
            </a:r>
            <a:r>
              <a:rPr lang="en-US" sz="2800" b="1" smtClean="0">
                <a:latin typeface="TimesRoman" pitchFamily="2" charset="0"/>
                <a:cs typeface="Times New Roman" pitchFamily="18" charset="0"/>
              </a:rPr>
              <a:t> 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905000"/>
            <a:ext cx="7804150" cy="3886200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sr-Cyrl-CS" sz="20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Тешка</a:t>
            </a:r>
            <a:r>
              <a:rPr lang="en-US" sz="20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Пееклампсиа</a:t>
            </a:r>
            <a:r>
              <a:rPr lang="en-US" sz="20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1" hangingPunct="1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Систолни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	&gt; 160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ммХг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Дијастолни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	&gt; 110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ммХг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Олигурија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	&lt; 400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мл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/24</a:t>
            </a:r>
            <a:r>
              <a:rPr lang="sr-Cyrl-CS" sz="2000" baseline="30000" dirty="0" smtClean="0">
                <a:latin typeface="Times New Roman" pitchFamily="18" charset="0"/>
                <a:cs typeface="Times New Roman" pitchFamily="18" charset="0"/>
              </a:rPr>
              <a:t>х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Церебралне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визуелне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сметње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Стални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епигастрични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бол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мука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повраћање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 eaLnBrk="1" hangingPunct="1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Едем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плућа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Тромбоцитопенија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981075" y="5105400"/>
            <a:ext cx="81629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r>
              <a:rPr lang="sr-Cyrl-CS" sz="1800" b="1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Ецлампсиа</a:t>
            </a:r>
            <a:endParaRPr lang="en-US" sz="1800" b="1" dirty="0">
              <a:solidFill>
                <a:schemeClr val="hlink"/>
              </a:solidFill>
              <a:latin typeface="TimesRoman" pitchFamily="2" charset="0"/>
              <a:cs typeface="Times New Roman" pitchFamily="18" charset="0"/>
            </a:endParaRPr>
          </a:p>
          <a:p>
            <a:pPr algn="just"/>
            <a:r>
              <a:rPr lang="en-US" sz="1800" dirty="0">
                <a:latin typeface="TimesRoman" pitchFamily="2" charset="0"/>
                <a:cs typeface="Times New Roman" pitchFamily="18" charset="0"/>
              </a:rPr>
              <a:t> </a:t>
            </a:r>
          </a:p>
          <a:p>
            <a:pPr algn="just"/>
            <a:r>
              <a:rPr lang="en-US" sz="1800" dirty="0">
                <a:latin typeface="TimesRoman" pitchFamily="2" charset="0"/>
                <a:cs typeface="Times New Roman" pitchFamily="18" charset="0"/>
              </a:rPr>
              <a:t>	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Уз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симптоме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прееклампсије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непостојање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обољења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ЦНС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екламптички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напад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тоничко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клонички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грчеви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кома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1104900"/>
            <a:ext cx="8162925" cy="519113"/>
          </a:xfrm>
        </p:spPr>
        <p:txBody>
          <a:bodyPr/>
          <a:lstStyle/>
          <a:p>
            <a:pPr eaLnBrk="1" hangingPunct="1"/>
            <a:r>
              <a:rPr lang="sr-Cyrl-CS" sz="2800" b="1" smtClean="0">
                <a:latin typeface="TimesRoman" pitchFamily="2" charset="0"/>
                <a:cs typeface="Times New Roman" pitchFamily="18" charset="0"/>
              </a:rPr>
              <a:t>Поступак</a:t>
            </a:r>
            <a:r>
              <a:rPr lang="en-US" sz="2800" b="1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800" b="1" smtClean="0">
                <a:latin typeface="TimesRoman" pitchFamily="2" charset="0"/>
                <a:cs typeface="Times New Roman" pitchFamily="18" charset="0"/>
              </a:rPr>
              <a:t>у</a:t>
            </a:r>
            <a:r>
              <a:rPr lang="en-US" sz="2800" b="1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800" b="1" smtClean="0">
                <a:latin typeface="TimesRoman" pitchFamily="2" charset="0"/>
                <a:cs typeface="Times New Roman" pitchFamily="18" charset="0"/>
              </a:rPr>
              <a:t>лечењу</a:t>
            </a:r>
            <a:r>
              <a:rPr lang="en-US" sz="2800" b="1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800" b="1" smtClean="0">
                <a:latin typeface="TimesRoman" pitchFamily="2" charset="0"/>
                <a:cs typeface="Times New Roman" pitchFamily="18" charset="0"/>
              </a:rPr>
              <a:t>прееклампсије</a:t>
            </a:r>
            <a:r>
              <a:rPr lang="en-US" sz="2800" b="1" smtClean="0">
                <a:latin typeface="TimesRoman" pitchFamily="2" charset="0"/>
                <a:cs typeface="Times New Roman" pitchFamily="18" charset="0"/>
              </a:rPr>
              <a:t> 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905000"/>
            <a:ext cx="7391400" cy="3468216"/>
          </a:xfrm>
        </p:spPr>
        <p:txBody>
          <a:bodyPr>
            <a:normAutofit/>
          </a:bodyPr>
          <a:lstStyle/>
          <a:p>
            <a:pPr marL="609600" indent="-609600" algn="just" eaLnBrk="1" hangingPunct="1">
              <a:lnSpc>
                <a:spcPct val="180000"/>
              </a:lnSpc>
              <a:buFont typeface="Wingdings" pitchFamily="2" charset="2"/>
              <a:buAutoNum type="alphaUcPeriod"/>
            </a:pP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Контрола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високог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притиска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&gt; 160/110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ммХг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хидралазин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2.5-5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мг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ив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сваких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20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мин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спуђтања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притиска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дозвољене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оквире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609600" indent="-609600" algn="just" eaLnBrk="1" hangingPunct="1">
              <a:lnSpc>
                <a:spcPct val="180000"/>
              </a:lnSpc>
              <a:buFont typeface="Wingdings" pitchFamily="2" charset="2"/>
              <a:buAutoNum type="alphaUcPeriod"/>
            </a:pP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Профилакса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екламптичног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напада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две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узастопне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дозе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4-6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МаСО</a:t>
            </a:r>
            <a:r>
              <a:rPr lang="en-US" sz="1800" baseline="-30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током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20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минута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затим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доза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одржавања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2-3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ив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 eaLnBrk="1" hangingPunct="1">
              <a:lnSpc>
                <a:spcPct val="180000"/>
              </a:lnSpc>
              <a:buFont typeface="Wingdings" pitchFamily="2" charset="2"/>
              <a:buAutoNum type="alphaUcPeriod"/>
            </a:pP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Порођај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плода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постељице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према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условима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609600" indent="-609600" algn="just" eaLnBrk="1" hangingPunct="1">
              <a:lnSpc>
                <a:spcPct val="180000"/>
              </a:lnSpc>
              <a:buFont typeface="Wingdings" pitchFamily="2" charset="2"/>
              <a:buAutoNum type="alphaUcPeriod"/>
            </a:pP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Стабилизација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мултисистемских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дисфункција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9460" name="Rectangle 5"/>
          <p:cNvSpPr>
            <a:spLocks noChangeArrowheads="1"/>
          </p:cNvSpPr>
          <p:nvPr/>
        </p:nvSpPr>
        <p:spPr bwMode="auto">
          <a:xfrm>
            <a:off x="2819400" y="5445224"/>
            <a:ext cx="4679950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algn="just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800" dirty="0">
                <a:latin typeface="TimesRoman" pitchFamily="2" charset="0"/>
                <a:cs typeface="Times New Roman" pitchFamily="18" charset="0"/>
              </a:rPr>
              <a:t>индукција</a:t>
            </a:r>
            <a:r>
              <a:rPr lang="en-US" sz="18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Roman" pitchFamily="2" charset="0"/>
                <a:cs typeface="Times New Roman" pitchFamily="18" charset="0"/>
              </a:rPr>
              <a:t>и</a:t>
            </a:r>
            <a:r>
              <a:rPr lang="en-US" sz="18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Roman" pitchFamily="2" charset="0"/>
                <a:cs typeface="Times New Roman" pitchFamily="18" charset="0"/>
              </a:rPr>
              <a:t>стимулација</a:t>
            </a:r>
            <a:r>
              <a:rPr lang="en-US" sz="18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Roman" pitchFamily="2" charset="0"/>
                <a:cs typeface="Times New Roman" pitchFamily="18" charset="0"/>
              </a:rPr>
              <a:t>поро</a:t>
            </a:r>
            <a:r>
              <a:rPr lang="sr-Cyrl-CS" dirty="0" smtClean="0">
                <a:latin typeface="TimesRoman" pitchFamily="2" charset="0"/>
                <a:cs typeface="Times New Roman" pitchFamily="18" charset="0"/>
              </a:rPr>
              <a:t>ђ</a:t>
            </a:r>
            <a:r>
              <a:rPr lang="sr-Cyrl-CS" sz="1800" dirty="0" smtClean="0">
                <a:latin typeface="TimesRoman" pitchFamily="2" charset="0"/>
                <a:cs typeface="Times New Roman" pitchFamily="18" charset="0"/>
              </a:rPr>
              <a:t>аја</a:t>
            </a:r>
            <a:endParaRPr lang="en-US" sz="1800" dirty="0">
              <a:latin typeface="TimesRoman" pitchFamily="2" charset="0"/>
              <a:cs typeface="Times New Roman" pitchFamily="18" charset="0"/>
            </a:endParaRPr>
          </a:p>
          <a:p>
            <a:pPr marL="609600" indent="-609600" algn="just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800" dirty="0">
                <a:latin typeface="TimesRoman" pitchFamily="2" charset="0"/>
                <a:cs typeface="Times New Roman" pitchFamily="18" charset="0"/>
              </a:rPr>
              <a:t>СЦ</a:t>
            </a:r>
            <a:endParaRPr lang="en-US" sz="1800" dirty="0">
              <a:latin typeface="TimesRoman" pitchFamily="2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1104900"/>
            <a:ext cx="8162925" cy="519113"/>
          </a:xfrm>
        </p:spPr>
        <p:txBody>
          <a:bodyPr/>
          <a:lstStyle/>
          <a:p>
            <a:pPr eaLnBrk="1" hangingPunct="1"/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Лабораторијске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анализе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905000"/>
            <a:ext cx="7804150" cy="2438400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en-US" sz="2000" b="1" dirty="0" smtClean="0">
                <a:latin typeface="TimesRoman" pitchFamily="2" charset="0"/>
                <a:cs typeface="Times New Roman" pitchFamily="18" charset="0"/>
              </a:rPr>
              <a:t>1. </a:t>
            </a:r>
            <a:r>
              <a:rPr lang="sr-Cyrl-CS" sz="2000" b="1" dirty="0" smtClean="0">
                <a:latin typeface="Times New Roman" pitchFamily="18" charset="0"/>
                <a:cs typeface="Times New Roman" pitchFamily="18" charset="0"/>
              </a:rPr>
              <a:t>Рутински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0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1" hangingPunct="1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комплетна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крвна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слика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тромбоцити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урин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креатинин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серуму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1" hangingPunct="1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трансаминазе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јетре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лактат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дехидрогеназе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endParaRPr lang="en-US" sz="2000" dirty="0" smtClean="0">
              <a:latin typeface="TimesRoman" pitchFamily="2" charset="0"/>
              <a:cs typeface="Times New Roman" pitchFamily="18" charset="0"/>
            </a:endParaRPr>
          </a:p>
        </p:txBody>
      </p:sp>
      <p:sp>
        <p:nvSpPr>
          <p:cNvPr id="20484" name="Rectangle 5"/>
          <p:cNvSpPr>
            <a:spLocks noChangeArrowheads="1"/>
          </p:cNvSpPr>
          <p:nvPr/>
        </p:nvSpPr>
        <p:spPr bwMode="auto">
          <a:xfrm>
            <a:off x="1219200" y="4648200"/>
            <a:ext cx="780415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en-US" sz="2000" b="1" dirty="0">
                <a:latin typeface="TimesRoman" pitchFamily="2" charset="0"/>
                <a:cs typeface="Times New Roman" pitchFamily="18" charset="0"/>
              </a:rPr>
              <a:t>2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2000" b="1" dirty="0">
                <a:latin typeface="Times New Roman" pitchFamily="18" charset="0"/>
                <a:cs typeface="Times New Roman" pitchFamily="18" charset="0"/>
              </a:rPr>
              <a:t>Додатне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  <a:cs typeface="Times New Roman" pitchFamily="18" charset="0"/>
              </a:rPr>
              <a:t>анализе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фибриноген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крварења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коагулације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ацидум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урицум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24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протеин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креатинин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клиренс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endParaRPr lang="en-US" sz="2000" dirty="0">
              <a:latin typeface="TimesRoman" pitchFamily="2" charset="0"/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endParaRPr lang="en-US" sz="2000" dirty="0">
              <a:latin typeface="TimesRoman" pitchFamily="2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1104900"/>
            <a:ext cx="8162925" cy="519113"/>
          </a:xfrm>
        </p:spPr>
        <p:txBody>
          <a:bodyPr/>
          <a:lstStyle/>
          <a:p>
            <a:pPr eaLnBrk="1" hangingPunct="1"/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Еклампсија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2590800"/>
            <a:ext cx="6934200" cy="1295400"/>
          </a:xfrm>
        </p:spPr>
        <p:txBody>
          <a:bodyPr>
            <a:normAutofit lnSpcReduction="10000"/>
          </a:bodyPr>
          <a:lstStyle/>
          <a:p>
            <a:pPr marL="609600" indent="-609600" algn="just" eaLnBrk="1" hangingPunct="1">
              <a:buFont typeface="Wingdings" pitchFamily="2" charset="2"/>
              <a:buAutoNum type="alphaUcPeriod"/>
            </a:pP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Одржавање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виталних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функција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кардио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респираторног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система</a:t>
            </a:r>
            <a:endParaRPr lang="en-US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 eaLnBrk="1" hangingPunct="1">
              <a:buFont typeface="Wingdings" pitchFamily="2" charset="2"/>
              <a:buAutoNum type="alphaUcPeriod"/>
            </a:pP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Прекид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трудноће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порођај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плода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постељице</a:t>
            </a:r>
            <a:endParaRPr lang="en-US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 eaLnBrk="1" hangingPunct="1">
              <a:buFont typeface="Wingdings" pitchFamily="2" charset="2"/>
              <a:buAutoNum type="alphaUcPeriod"/>
            </a:pP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Антконвулзиви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магнезијум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сулфат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1219200" y="1981200"/>
            <a:ext cx="7467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algn="just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en-US" sz="2000" dirty="0">
                <a:latin typeface="TimesRoman" pitchFamily="2" charset="0"/>
                <a:cs typeface="Times New Roman" pitchFamily="18" charset="0"/>
              </a:rPr>
              <a:t>	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еклампти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ном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нападу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стандардни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приступ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: </a:t>
            </a: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1905000" y="5029200"/>
            <a:ext cx="6934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главобоља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бол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епигастријуму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хипертензија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(&gt;160/110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ммХг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609600" indent="-609600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протеинуриа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хемолиза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еритроцита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1066800" y="39624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indent="4763" algn="just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en-US" sz="2000" dirty="0">
                <a:latin typeface="TimesRoman" pitchFamily="2" charset="0"/>
                <a:cs typeface="Times New Roman" pitchFamily="18" charset="0"/>
              </a:rPr>
              <a:t>	</a:t>
            </a:r>
            <a:r>
              <a:rPr lang="sr-Cyrl-CS" sz="2000" dirty="0">
                <a:latin typeface="TimesRoman" pitchFamily="2" charset="0"/>
                <a:cs typeface="Times New Roman" pitchFamily="18" charset="0"/>
              </a:rPr>
              <a:t>Према</a:t>
            </a:r>
            <a:r>
              <a:rPr lang="en-US" sz="20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Roman" pitchFamily="2" charset="0"/>
                <a:cs typeface="Times New Roman" pitchFamily="18" charset="0"/>
              </a:rPr>
              <a:t>савременим</a:t>
            </a:r>
            <a:r>
              <a:rPr lang="en-US" sz="20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Roman" pitchFamily="2" charset="0"/>
                <a:cs typeface="Times New Roman" pitchFamily="18" charset="0"/>
              </a:rPr>
              <a:t>схватањима</a:t>
            </a:r>
            <a:r>
              <a:rPr lang="en-US" sz="20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магнезијум</a:t>
            </a:r>
            <a:r>
              <a:rPr lang="en-US" sz="2000" b="1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сулфат</a:t>
            </a:r>
            <a:r>
              <a:rPr lang="en-US" sz="20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Roman" pitchFamily="2" charset="0"/>
                <a:cs typeface="Times New Roman" pitchFamily="18" charset="0"/>
              </a:rPr>
              <a:t>се</a:t>
            </a:r>
            <a:r>
              <a:rPr lang="en-US" sz="20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Roman" pitchFamily="2" charset="0"/>
                <a:cs typeface="Times New Roman" pitchFamily="18" charset="0"/>
              </a:rPr>
              <a:t>не</a:t>
            </a:r>
            <a:r>
              <a:rPr lang="en-US" sz="20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Roman" pitchFamily="2" charset="0"/>
                <a:cs typeface="Times New Roman" pitchFamily="18" charset="0"/>
              </a:rPr>
              <a:t>ординира</a:t>
            </a:r>
            <a:r>
              <a:rPr lang="en-US" sz="20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Roman" pitchFamily="2" charset="0"/>
                <a:cs typeface="Times New Roman" pitchFamily="18" charset="0"/>
              </a:rPr>
              <a:t>рутински</a:t>
            </a:r>
            <a:r>
              <a:rPr lang="en-US" sz="20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Roman" pitchFamily="2" charset="0"/>
                <a:cs typeface="Times New Roman" pitchFamily="18" charset="0"/>
              </a:rPr>
              <a:t>све</a:t>
            </a:r>
            <a:r>
              <a:rPr lang="en-US" sz="20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Roman" pitchFamily="2" charset="0"/>
                <a:cs typeface="Times New Roman" pitchFamily="18" charset="0"/>
              </a:rPr>
              <a:t>док</a:t>
            </a:r>
            <a:r>
              <a:rPr lang="en-US" sz="20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Roman" pitchFamily="2" charset="0"/>
                <a:cs typeface="Times New Roman" pitchFamily="18" charset="0"/>
              </a:rPr>
              <a:t>се</a:t>
            </a:r>
            <a:r>
              <a:rPr lang="en-US" sz="20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Roman" pitchFamily="2" charset="0"/>
                <a:cs typeface="Times New Roman" pitchFamily="18" charset="0"/>
              </a:rPr>
              <a:t>у</a:t>
            </a:r>
            <a:r>
              <a:rPr lang="en-US" sz="20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прееклампсији</a:t>
            </a:r>
            <a:r>
              <a:rPr lang="en-US" sz="20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Roman" pitchFamily="2" charset="0"/>
                <a:cs typeface="Times New Roman" pitchFamily="18" charset="0"/>
              </a:rPr>
              <a:t>не</a:t>
            </a:r>
            <a:r>
              <a:rPr lang="en-US" sz="20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Roman" pitchFamily="2" charset="0"/>
                <a:cs typeface="Times New Roman" pitchFamily="18" charset="0"/>
              </a:rPr>
              <a:t>почну</a:t>
            </a:r>
            <a:r>
              <a:rPr lang="en-US" sz="2000" dirty="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Roman" pitchFamily="2" charset="0"/>
                <a:cs typeface="Times New Roman" pitchFamily="18" charset="0"/>
              </a:rPr>
              <a:t>да</a:t>
            </a:r>
            <a:r>
              <a:rPr lang="en-US" sz="20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Roman" pitchFamily="2" charset="0"/>
                <a:cs typeface="Times New Roman" pitchFamily="18" charset="0"/>
              </a:rPr>
              <a:t>развијају</a:t>
            </a:r>
            <a:r>
              <a:rPr lang="en-US" sz="20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Roman" pitchFamily="2" charset="0"/>
                <a:cs typeface="Times New Roman" pitchFamily="18" charset="0"/>
              </a:rPr>
              <a:t>продромални</a:t>
            </a:r>
            <a:r>
              <a:rPr lang="en-US" sz="20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Roman" pitchFamily="2" charset="0"/>
                <a:cs typeface="Times New Roman" pitchFamily="18" charset="0"/>
              </a:rPr>
              <a:t>симптоми</a:t>
            </a:r>
            <a:r>
              <a:rPr lang="en-US" sz="2000" dirty="0">
                <a:latin typeface="TimesRoman" pitchFamily="2" charset="0"/>
                <a:cs typeface="Times New Roman" pitchFamily="18" charset="0"/>
              </a:rPr>
              <a:t>, </a:t>
            </a:r>
            <a:r>
              <a:rPr lang="sr-Cyrl-CS" sz="2000" dirty="0">
                <a:latin typeface="TimesRoman" pitchFamily="2" charset="0"/>
                <a:cs typeface="Times New Roman" pitchFamily="18" charset="0"/>
              </a:rPr>
              <a:t>као</a:t>
            </a:r>
            <a:r>
              <a:rPr lang="en-US" sz="20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Roman" pitchFamily="2" charset="0"/>
                <a:cs typeface="Times New Roman" pitchFamily="18" charset="0"/>
              </a:rPr>
              <a:t>увод</a:t>
            </a:r>
            <a:r>
              <a:rPr lang="en-US" sz="20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Roman" pitchFamily="2" charset="0"/>
                <a:cs typeface="Times New Roman" pitchFamily="18" charset="0"/>
              </a:rPr>
              <a:t>у</a:t>
            </a:r>
            <a:r>
              <a:rPr lang="en-US" sz="20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Roman" pitchFamily="2" charset="0"/>
                <a:cs typeface="Times New Roman" pitchFamily="18" charset="0"/>
              </a:rPr>
              <a:t>еклампсију</a:t>
            </a:r>
            <a:r>
              <a:rPr lang="en-US" sz="2000" dirty="0">
                <a:latin typeface="TimesRoman" pitchFamily="2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1104900"/>
            <a:ext cx="8162925" cy="519113"/>
          </a:xfrm>
        </p:spPr>
        <p:txBody>
          <a:bodyPr/>
          <a:lstStyle/>
          <a:p>
            <a:pPr eaLnBrk="1" hangingPunct="1"/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Оптимална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ив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инфузиона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терапија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1844824"/>
            <a:ext cx="7924800" cy="4555976"/>
          </a:xfrm>
        </p:spPr>
        <p:txBody>
          <a:bodyPr/>
          <a:lstStyle/>
          <a:p>
            <a:pPr marL="0" indent="4763" algn="just" eaLnBrk="1" hangingPunct="1">
              <a:buFont typeface="Wingdings" pitchFamily="2" charset="2"/>
              <a:buNone/>
            </a:pPr>
            <a:r>
              <a:rPr lang="en-US" sz="2000" dirty="0" smtClean="0">
                <a:latin typeface="TimesRoman" pitchFamily="2" charset="0"/>
                <a:cs typeface="Times New Roman" pitchFamily="18" charset="0"/>
              </a:rPr>
              <a:t>	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Администрира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уобичајена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доза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4-6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МгСО</a:t>
            </a:r>
            <a:r>
              <a:rPr lang="en-US" sz="2000" baseline="-30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два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пута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15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минута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чена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нормалном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реналном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функцијом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користећи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хидратисану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форму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пацијената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олигуријом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дају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две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уобичајене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дозе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4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15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минута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Пратћа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доза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одржавања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1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4763" algn="just" eaLnBrk="1" hangingPunct="1">
              <a:buFont typeface="Wingdings" pitchFamily="2" charset="2"/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763" algn="just" eaLnBrk="1" hangingPunct="1">
              <a:buFont typeface="Wingdings" pitchFamily="2" charset="2"/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Уколико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недостају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инфузионе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пумпе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постоји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могућност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супервизије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стања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пацијента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успехом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интрамускуларна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терапија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1104900"/>
            <a:ext cx="8162925" cy="519113"/>
          </a:xfrm>
        </p:spPr>
        <p:txBody>
          <a:bodyPr/>
          <a:lstStyle/>
          <a:p>
            <a:pPr eaLnBrk="1" hangingPunct="1"/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Интрамускуларна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администрација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MgSO</a:t>
            </a:r>
            <a:r>
              <a:rPr lang="en-US" sz="2800" b="1" baseline="-30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981200"/>
            <a:ext cx="7924800" cy="4419600"/>
          </a:xfrm>
        </p:spPr>
        <p:txBody>
          <a:bodyPr/>
          <a:lstStyle/>
          <a:p>
            <a:pPr marL="0" indent="4763" algn="just" eaLnBrk="1" hangingPunct="1">
              <a:buFont typeface="Wingdings" pitchFamily="2" charset="2"/>
              <a:buNone/>
            </a:pPr>
            <a:r>
              <a:rPr lang="en-US" sz="2000" dirty="0" smtClean="0">
                <a:latin typeface="TimesRoman" pitchFamily="2" charset="0"/>
                <a:cs typeface="Times New Roman" pitchFamily="18" charset="0"/>
              </a:rPr>
              <a:t>	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Даје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иницијална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доза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5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10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мл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50%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раствор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магнезијум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сулфата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1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мл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2% x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илоцаина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дубоко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горњи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квадрант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глутеалне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регије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Обострано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укупно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10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MgSO4)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дубоко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мишић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иглом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20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Измасира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брже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дисперговао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4763" algn="just" eaLnBrk="1" hangingPunct="1">
              <a:buFont typeface="Wingdings" pitchFamily="2" charset="2"/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763" algn="just" eaLnBrk="1" hangingPunct="1">
              <a:buFont typeface="Wingdings" pitchFamily="2" charset="2"/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Иста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доза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понавља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исти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одржао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ниво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MgSO</a:t>
            </a:r>
            <a:r>
              <a:rPr lang="en-US" sz="2000" baseline="-30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крви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(4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мл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q/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0" indent="4763" algn="just" eaLnBrk="1" hangingPunct="1">
              <a:buFont typeface="Wingdings" pitchFamily="2" charset="2"/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763" algn="just" eaLnBrk="1" hangingPunct="1">
              <a:buFont typeface="Wingdings" pitchFamily="2" charset="2"/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Пацијентима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еклампсији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дати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две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узастопне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интравенске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дозе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4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MgSO</a:t>
            </a:r>
            <a:r>
              <a:rPr lang="en-US" sz="2000" baseline="-30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(20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мл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20%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раствор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5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сати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брзо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достигао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ново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магнезијума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крви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затим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администрирају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дозе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одржавања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669925"/>
            <a:ext cx="8162925" cy="954088"/>
          </a:xfrm>
        </p:spPr>
        <p:txBody>
          <a:bodyPr/>
          <a:lstStyle/>
          <a:p>
            <a:pPr eaLnBrk="1" hangingPunct="1"/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Патогенеза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асфиксије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плода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екламптичном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нападу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057400"/>
            <a:ext cx="7772400" cy="3747864"/>
          </a:xfrm>
        </p:spPr>
        <p:txBody>
          <a:bodyPr>
            <a:normAutofit/>
          </a:bodyPr>
          <a:lstStyle/>
          <a:p>
            <a:pPr marL="0" indent="4763" algn="just" eaLnBrk="1" hangingPunct="1">
              <a:buFont typeface="Wingdings" pitchFamily="2" charset="2"/>
              <a:buNone/>
            </a:pPr>
            <a:r>
              <a:rPr lang="en-US" sz="2000" dirty="0" smtClean="0">
                <a:latin typeface="TimesRoman" pitchFamily="2" charset="0"/>
                <a:cs typeface="Times New Roman" pitchFamily="18" charset="0"/>
              </a:rPr>
              <a:t>	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Проток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крви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материцу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постељицу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значајно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смањен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жена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прееклампсији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манифестује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интраутериним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застојем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раста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феталном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патњом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ретко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смртним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исходом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4763" algn="just" eaLnBrk="1" hangingPunct="1">
              <a:buFont typeface="Wingdings" pitchFamily="2" charset="2"/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763" algn="just" eaLnBrk="1" hangingPunct="1">
              <a:buFont typeface="Wingdings" pitchFamily="2" charset="2"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Висок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ризик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абрупцију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постељице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повећава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ризик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смрт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плода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1104900"/>
            <a:ext cx="8162925" cy="519113"/>
          </a:xfrm>
        </p:spPr>
        <p:txBody>
          <a:bodyPr/>
          <a:lstStyle/>
          <a:p>
            <a:pPr eaLnBrk="1" hangingPunct="1"/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Механизам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3" name="Rectangle 4"/>
          <p:cNvSpPr>
            <a:spLocks noChangeArrowheads="1"/>
          </p:cNvSpPr>
          <p:nvPr/>
        </p:nvSpPr>
        <p:spPr bwMode="auto">
          <a:xfrm>
            <a:off x="838200" y="1905000"/>
            <a:ext cx="80772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Контракција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материце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Повећање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крвног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притиска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мајке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Екламптични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напад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Пролазна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хипоксија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мајке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Вазоспазам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материчних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артерија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Смањење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протока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крви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материцу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Појачана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активност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материце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Смањење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утероплацентне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перфузије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Хипоксија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плода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брадикардија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25604" name="AutoShape 7"/>
          <p:cNvSpPr>
            <a:spLocks noChangeArrowheads="1"/>
          </p:cNvSpPr>
          <p:nvPr/>
        </p:nvSpPr>
        <p:spPr bwMode="auto">
          <a:xfrm>
            <a:off x="4800600" y="2209800"/>
            <a:ext cx="228600" cy="381000"/>
          </a:xfrm>
          <a:prstGeom prst="downArrow">
            <a:avLst>
              <a:gd name="adj1" fmla="val 50000"/>
              <a:gd name="adj2" fmla="val 4166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05" name="AutoShape 8"/>
          <p:cNvSpPr>
            <a:spLocks noChangeArrowheads="1"/>
          </p:cNvSpPr>
          <p:nvPr/>
        </p:nvSpPr>
        <p:spPr bwMode="auto">
          <a:xfrm>
            <a:off x="4800600" y="2819400"/>
            <a:ext cx="228600" cy="381000"/>
          </a:xfrm>
          <a:prstGeom prst="downArrow">
            <a:avLst>
              <a:gd name="adj1" fmla="val 50000"/>
              <a:gd name="adj2" fmla="val 4166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06" name="AutoShape 9"/>
          <p:cNvSpPr>
            <a:spLocks noChangeArrowheads="1"/>
          </p:cNvSpPr>
          <p:nvPr/>
        </p:nvSpPr>
        <p:spPr bwMode="auto">
          <a:xfrm>
            <a:off x="4800600" y="3352800"/>
            <a:ext cx="228600" cy="381000"/>
          </a:xfrm>
          <a:prstGeom prst="downArrow">
            <a:avLst>
              <a:gd name="adj1" fmla="val 50000"/>
              <a:gd name="adj2" fmla="val 4166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07" name="AutoShape 10"/>
          <p:cNvSpPr>
            <a:spLocks noChangeArrowheads="1"/>
          </p:cNvSpPr>
          <p:nvPr/>
        </p:nvSpPr>
        <p:spPr bwMode="auto">
          <a:xfrm>
            <a:off x="4800600" y="4267200"/>
            <a:ext cx="228600" cy="381000"/>
          </a:xfrm>
          <a:prstGeom prst="downArrow">
            <a:avLst>
              <a:gd name="adj1" fmla="val 50000"/>
              <a:gd name="adj2" fmla="val 4166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08" name="AutoShape 11"/>
          <p:cNvSpPr>
            <a:spLocks noChangeArrowheads="1"/>
          </p:cNvSpPr>
          <p:nvPr/>
        </p:nvSpPr>
        <p:spPr bwMode="auto">
          <a:xfrm>
            <a:off x="4800600" y="4876800"/>
            <a:ext cx="228600" cy="381000"/>
          </a:xfrm>
          <a:prstGeom prst="downArrow">
            <a:avLst>
              <a:gd name="adj1" fmla="val 50000"/>
              <a:gd name="adj2" fmla="val 4166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09" name="AutoShape 12"/>
          <p:cNvSpPr>
            <a:spLocks noChangeArrowheads="1"/>
          </p:cNvSpPr>
          <p:nvPr/>
        </p:nvSpPr>
        <p:spPr bwMode="auto">
          <a:xfrm>
            <a:off x="4800600" y="5410200"/>
            <a:ext cx="228600" cy="381000"/>
          </a:xfrm>
          <a:prstGeom prst="downArrow">
            <a:avLst>
              <a:gd name="adj1" fmla="val 50000"/>
              <a:gd name="adj2" fmla="val 4166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10" name="AutoShape 13"/>
          <p:cNvSpPr>
            <a:spLocks noChangeArrowheads="1"/>
          </p:cNvSpPr>
          <p:nvPr/>
        </p:nvSpPr>
        <p:spPr bwMode="auto">
          <a:xfrm>
            <a:off x="4800600" y="6019800"/>
            <a:ext cx="228600" cy="381000"/>
          </a:xfrm>
          <a:prstGeom prst="downArrow">
            <a:avLst>
              <a:gd name="adj1" fmla="val 50000"/>
              <a:gd name="adj2" fmla="val 4166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3733800"/>
            <a:ext cx="7804150" cy="2590800"/>
          </a:xfrm>
        </p:spPr>
        <p:txBody>
          <a:bodyPr/>
          <a:lstStyle/>
          <a:p>
            <a:pPr algn="just" eaLnBrk="1" hangingPunct="1"/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чешће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старијих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трудница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чешће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вишеротки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превременог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прскања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полодових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овојака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пушачи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алкохоличари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леиом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ома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утери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7" name="Rectangle 4"/>
          <p:cNvSpPr>
            <a:spLocks noChangeArrowheads="1"/>
          </p:cNvSpPr>
          <p:nvPr/>
        </p:nvSpPr>
        <p:spPr bwMode="auto">
          <a:xfrm>
            <a:off x="990600" y="1795463"/>
            <a:ext cx="8162925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just"/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Дефиниција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свако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деломично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потпуно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одлубљивање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постељице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места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њене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имплантације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пре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поро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ђ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аја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плода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en-US" sz="18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sr-Cyrl-CS" sz="18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Cyrl-CS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sr-Cyrl-CS" sz="18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есталост</a:t>
            </a:r>
            <a:r>
              <a:rPr lang="en-US" sz="1800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- 1 : 150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порођаја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- 1 : 225</a:t>
            </a:r>
          </a:p>
          <a:p>
            <a:pPr algn="just"/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Етиологија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Примарни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узрок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непознат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али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постоји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блиска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корелација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неким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стањима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обољењима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: </a:t>
            </a:r>
          </a:p>
        </p:txBody>
      </p:sp>
      <p:sp>
        <p:nvSpPr>
          <p:cNvPr id="26628" name="Rectangle 6"/>
          <p:cNvSpPr>
            <a:spLocks noGrp="1" noChangeArrowheads="1"/>
          </p:cNvSpPr>
          <p:nvPr>
            <p:ph type="title"/>
          </p:nvPr>
        </p:nvSpPr>
        <p:spPr>
          <a:xfrm>
            <a:off x="871538" y="433388"/>
            <a:ext cx="8162925" cy="1190625"/>
          </a:xfrm>
          <a:noFill/>
        </p:spPr>
        <p:txBody>
          <a:bodyPr/>
          <a:lstStyle/>
          <a:p>
            <a:pPr eaLnBrk="1" hangingPunct="1"/>
            <a:r>
              <a:rPr lang="sr-Cyrl-CS" sz="3600" b="1" dirty="0" smtClean="0">
                <a:latin typeface="Times New Roman" pitchFamily="18" charset="0"/>
                <a:cs typeface="Times New Roman" pitchFamily="18" charset="0"/>
              </a:rPr>
              <a:t>ПРЕВРЕМЕНО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b="1" dirty="0" smtClean="0">
                <a:latin typeface="Times New Roman" pitchFamily="18" charset="0"/>
                <a:cs typeface="Times New Roman" pitchFamily="18" charset="0"/>
              </a:rPr>
              <a:t>ОДЛУБЉИВАЊЕ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b="1" dirty="0" smtClean="0">
                <a:latin typeface="Times New Roman" pitchFamily="18" charset="0"/>
                <a:cs typeface="Times New Roman" pitchFamily="18" charset="0"/>
              </a:rPr>
              <a:t>ПОСТЕЉИЦЕ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b="1" dirty="0" smtClean="0">
                <a:latin typeface="Times New Roman" pitchFamily="18" charset="0"/>
                <a:cs typeface="Times New Roman" pitchFamily="18" charset="0"/>
              </a:rPr>
              <a:t>ПОРОђАЈУ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6629" name="Rectangle 7"/>
          <p:cNvSpPr>
            <a:spLocks noChangeArrowheads="1"/>
          </p:cNvSpPr>
          <p:nvPr/>
        </p:nvSpPr>
        <p:spPr bwMode="auto">
          <a:xfrm>
            <a:off x="990600" y="5486400"/>
            <a:ext cx="81629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just"/>
            <a:r>
              <a:rPr lang="sr-Cyrl-CS" sz="1800" dirty="0">
                <a:latin typeface="TimesRoman" pitchFamily="2" charset="0"/>
                <a:cs typeface="Times New Roman" pitchFamily="18" charset="0"/>
              </a:rPr>
              <a:t>Али</a:t>
            </a:r>
            <a:r>
              <a:rPr lang="en-US" sz="18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Roman" pitchFamily="2" charset="0"/>
                <a:cs typeface="Times New Roman" pitchFamily="18" charset="0"/>
              </a:rPr>
              <a:t>најчешће</a:t>
            </a:r>
            <a:r>
              <a:rPr lang="en-US" sz="1800" dirty="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Roman" pitchFamily="2" charset="0"/>
                <a:cs typeface="Times New Roman" pitchFamily="18" charset="0"/>
              </a:rPr>
              <a:t>се</a:t>
            </a:r>
            <a:r>
              <a:rPr lang="en-US" sz="18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Roman" pitchFamily="2" charset="0"/>
                <a:cs typeface="Times New Roman" pitchFamily="18" charset="0"/>
              </a:rPr>
              <a:t>виђа</a:t>
            </a:r>
            <a:r>
              <a:rPr lang="en-US" sz="1800" dirty="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Roman" pitchFamily="2" charset="0"/>
                <a:cs typeface="Times New Roman" pitchFamily="18" charset="0"/>
              </a:rPr>
              <a:t>код</a:t>
            </a:r>
            <a:r>
              <a:rPr lang="en-US" sz="1800" dirty="0">
                <a:latin typeface="TimesRoman" pitchFamily="2" charset="0"/>
                <a:cs typeface="Times New Roman" pitchFamily="18" charset="0"/>
              </a:rPr>
              <a:t>: </a:t>
            </a:r>
          </a:p>
          <a:p>
            <a:pPr algn="just"/>
            <a:endParaRPr lang="en-US" sz="1800" dirty="0">
              <a:latin typeface="TimesRoman" pitchFamily="2" charset="0"/>
              <a:cs typeface="Times New Roman" pitchFamily="18" charset="0"/>
            </a:endParaRPr>
          </a:p>
          <a:p>
            <a:pPr algn="just"/>
            <a:endParaRPr lang="en-US" sz="1800" dirty="0">
              <a:latin typeface="TimesRoman" pitchFamily="2" charset="0"/>
              <a:cs typeface="Times New Roman" pitchFamily="18" charset="0"/>
            </a:endParaRPr>
          </a:p>
          <a:p>
            <a:pPr algn="just"/>
            <a:r>
              <a:rPr lang="sr-Cyrl-CS" sz="1800" dirty="0">
                <a:latin typeface="TimesRoman" pitchFamily="2" charset="0"/>
                <a:cs typeface="Times New Roman" pitchFamily="18" charset="0"/>
              </a:rPr>
              <a:t>Спољни</a:t>
            </a:r>
            <a:r>
              <a:rPr lang="en-US" sz="18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Roman" pitchFamily="2" charset="0"/>
                <a:cs typeface="Times New Roman" pitchFamily="18" charset="0"/>
              </a:rPr>
              <a:t>познат</a:t>
            </a:r>
            <a:r>
              <a:rPr lang="en-US" sz="18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Roman" pitchFamily="2" charset="0"/>
                <a:cs typeface="Times New Roman" pitchFamily="18" charset="0"/>
              </a:rPr>
              <a:t>узрок</a:t>
            </a:r>
            <a:r>
              <a:rPr lang="en-US" sz="18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Roman" pitchFamily="2" charset="0"/>
                <a:cs typeface="Times New Roman" pitchFamily="18" charset="0"/>
              </a:rPr>
              <a:t>је</a:t>
            </a:r>
            <a:r>
              <a:rPr lang="en-US" sz="18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траума</a:t>
            </a:r>
            <a:r>
              <a:rPr lang="en-US" sz="1800" dirty="0">
                <a:latin typeface="TimesRoman" pitchFamily="2" charset="0"/>
                <a:cs typeface="Times New Roman" pitchFamily="18" charset="0"/>
              </a:rPr>
              <a:t>. </a:t>
            </a:r>
          </a:p>
        </p:txBody>
      </p:sp>
      <p:sp>
        <p:nvSpPr>
          <p:cNvPr id="26630" name="Rectangle 8"/>
          <p:cNvSpPr>
            <a:spLocks noChangeArrowheads="1"/>
          </p:cNvSpPr>
          <p:nvPr/>
        </p:nvSpPr>
        <p:spPr bwMode="auto">
          <a:xfrm>
            <a:off x="1219200" y="5762625"/>
            <a:ext cx="7804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800">
                <a:latin typeface="TimesRoman" pitchFamily="2" charset="0"/>
                <a:cs typeface="Times New Roman" pitchFamily="18" charset="0"/>
              </a:rPr>
              <a:t>ПИХ</a:t>
            </a:r>
            <a:r>
              <a:rPr lang="en-US" sz="1800">
                <a:latin typeface="TimesRoman" pitchFamily="2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53975"/>
            <a:ext cx="8162925" cy="1570038"/>
          </a:xfrm>
        </p:spPr>
        <p:txBody>
          <a:bodyPr/>
          <a:lstStyle/>
          <a:p>
            <a:pPr eaLnBrk="1" hangingPunct="1"/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КЛАСИФИКАЦИЈА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ХИПЕРТЕНЗИВНОГ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СИНДРОМА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ТРУДНОЋИ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05000"/>
            <a:ext cx="8413750" cy="4191000"/>
          </a:xfrm>
        </p:spPr>
        <p:txBody>
          <a:bodyPr>
            <a:normAutofit lnSpcReduction="10000"/>
          </a:bodyPr>
          <a:lstStyle/>
          <a:p>
            <a:pPr marL="53975" indent="-53975" eaLnBrk="1" hangingPunct="1">
              <a:buFont typeface="Wingdings" pitchFamily="2" charset="2"/>
              <a:buNone/>
            </a:pPr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Трудноћом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изазвана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хипертензија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ПИХ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53975" indent="-53975" algn="just" eaLnBrk="1" hangingPunct="1">
              <a:buFont typeface="Wingdings" pitchFamily="2" charset="2"/>
              <a:buNone/>
            </a:pP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Прееклампсија</a:t>
            </a:r>
            <a:endParaRPr lang="en-US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3975" indent="-53975" algn="just" eaLnBrk="1" hangingPunct="1">
              <a:buFont typeface="Wingdings" pitchFamily="2" charset="2"/>
              <a:buNone/>
            </a:pP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Еклампсија</a:t>
            </a:r>
            <a:endParaRPr lang="en-US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3975" indent="-53975" algn="just" eaLnBrk="1" hangingPunct="1">
              <a:buFont typeface="Wingdings" pitchFamily="2" charset="2"/>
              <a:buNone/>
            </a:pP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53975" indent="-53975" algn="just" eaLnBrk="1" hangingPunct="1">
              <a:buFont typeface="Wingdings" pitchFamily="2" charset="2"/>
              <a:buNone/>
            </a:pPr>
            <a:endParaRPr lang="en-US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3975" indent="-53975" algn="just" eaLnBrk="1" hangingPunct="1">
              <a:buFont typeface="Wingdings" pitchFamily="2" charset="2"/>
              <a:buNone/>
            </a:pP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ИИ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Хронична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хипертензија</a:t>
            </a:r>
            <a:endParaRPr lang="en-US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3975" indent="-53975" algn="just" eaLnBrk="1" hangingPunct="1">
              <a:buFont typeface="Wingdings" pitchFamily="2" charset="2"/>
              <a:buNone/>
            </a:pP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53975" indent="-53975" algn="just" eaLnBrk="1" hangingPunct="1">
              <a:buFont typeface="Wingdings" pitchFamily="2" charset="2"/>
              <a:buNone/>
            </a:pPr>
            <a:endParaRPr lang="en-US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3975" indent="-53975" algn="just" eaLnBrk="1" hangingPunct="1">
              <a:buFont typeface="Wingdings" pitchFamily="2" charset="2"/>
              <a:buNone/>
            </a:pP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ИИИ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Хронична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хипертензија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суперпонираном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трудноћом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изазваном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хипертезијом</a:t>
            </a:r>
            <a:endParaRPr lang="en-US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3975" indent="-53975" algn="just" eaLnBrk="1" hangingPunct="1">
              <a:buFont typeface="Wingdings" pitchFamily="2" charset="2"/>
              <a:buNone/>
            </a:pP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53975" indent="-53975" algn="just" eaLnBrk="1" hangingPunct="1">
              <a:buFont typeface="Wingdings" pitchFamily="2" charset="2"/>
              <a:buNone/>
            </a:pP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Суперпонирана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прееклампсија</a:t>
            </a:r>
            <a:endParaRPr lang="en-US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3975" indent="-53975" algn="just" eaLnBrk="1" hangingPunct="1">
              <a:buFont typeface="Wingdings" pitchFamily="2" charset="2"/>
              <a:buNone/>
            </a:pP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Суперпонирана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еклампсија</a:t>
            </a:r>
            <a:endParaRPr lang="en-US" sz="1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0" y="620688"/>
            <a:ext cx="7924800" cy="3113112"/>
          </a:xfrm>
        </p:spPr>
        <p:txBody>
          <a:bodyPr>
            <a:normAutofit/>
          </a:bodyPr>
          <a:lstStyle/>
          <a:p>
            <a:pPr marL="3175" indent="-3175" algn="just" eaLnBrk="1" hangingPunct="1">
              <a:lnSpc>
                <a:spcPct val="125000"/>
              </a:lnSpc>
              <a:buFont typeface="Wingdings" pitchFamily="2" charset="2"/>
              <a:buNone/>
            </a:pPr>
            <a:r>
              <a:rPr lang="en-US" sz="2000" b="1" dirty="0" smtClean="0">
                <a:latin typeface="TimesRoman" pitchFamily="2" charset="0"/>
                <a:cs typeface="Times New Roman" pitchFamily="18" charset="0"/>
              </a:rPr>
              <a:t>		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Релативно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нееластична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постељица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много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мање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отпорна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деформације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много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еластичнијег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миометријума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Зато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треба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нагласити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непосредну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повезаност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абрупције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постељице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контракцијама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материце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много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чешћа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пацијенткиња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честим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контракцијама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762000" y="4191000"/>
            <a:ext cx="7924800" cy="1614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75" indent="-3175" algn="just">
              <a:lnSpc>
                <a:spcPct val="125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en-US" sz="2000" dirty="0">
                <a:latin typeface="TimesRoman" pitchFamily="2" charset="0"/>
                <a:cs typeface="Times New Roman" pitchFamily="18" charset="0"/>
              </a:rPr>
              <a:t>		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Симптоми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знаци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зависе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ретроплаценталног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хематома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односно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тога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ком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степену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одлубљена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постељица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1104900"/>
            <a:ext cx="8162925" cy="519113"/>
          </a:xfrm>
        </p:spPr>
        <p:txBody>
          <a:bodyPr/>
          <a:lstStyle/>
          <a:p>
            <a:pPr eaLnBrk="1" hangingPunct="1"/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Патогенеза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838200" y="1905000"/>
            <a:ext cx="80772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sr-Cyrl-CS" sz="1700" dirty="0" smtClean="0">
                <a:latin typeface="Times New Roman" pitchFamily="18" charset="0"/>
                <a:cs typeface="Times New Roman" pitchFamily="18" charset="0"/>
              </a:rPr>
              <a:t>Оштећење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траума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 smtClean="0">
                <a:latin typeface="Times New Roman" pitchFamily="18" charset="0"/>
                <a:cs typeface="Times New Roman" pitchFamily="18" charset="0"/>
              </a:rPr>
              <a:t>постељично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 smtClean="0">
                <a:latin typeface="Times New Roman" pitchFamily="18" charset="0"/>
                <a:cs typeface="Times New Roman" pitchFamily="18" charset="0"/>
              </a:rPr>
              <a:t>материчних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крвних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судова</a:t>
            </a:r>
            <a:endParaRPr lang="en-US" sz="1700" dirty="0">
              <a:latin typeface="Times New Roman" pitchFamily="18" charset="0"/>
              <a:cs typeface="Times New Roman" pitchFamily="18" charset="0"/>
            </a:endParaRP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вазоспазам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 smtClean="0">
                <a:latin typeface="Times New Roman" pitchFamily="18" charset="0"/>
                <a:cs typeface="Times New Roman" pitchFamily="18" charset="0"/>
              </a:rPr>
              <a:t>патоло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sr-Cyrl-CS" sz="1700" dirty="0" smtClean="0">
                <a:latin typeface="Times New Roman" pitchFamily="18" charset="0"/>
                <a:cs typeface="Times New Roman" pitchFamily="18" charset="0"/>
              </a:rPr>
              <a:t>ки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измењених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судова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en-US" sz="1700" dirty="0">
                <a:latin typeface="Times New Roman" pitchFamily="18" charset="0"/>
                <a:cs typeface="Times New Roman" pitchFamily="18" charset="0"/>
              </a:rPr>
            </a:b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Хематом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 smtClean="0">
                <a:latin typeface="Times New Roman" pitchFamily="18" charset="0"/>
                <a:cs typeface="Times New Roman" pitchFamily="18" charset="0"/>
              </a:rPr>
              <a:t>изме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ђ</a:t>
            </a:r>
            <a:r>
              <a:rPr lang="sr-Cyrl-CS" sz="17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зида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материце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постељице</a:t>
            </a:r>
            <a:endParaRPr lang="en-US" sz="1700" dirty="0">
              <a:latin typeface="Times New Roman" pitchFamily="18" charset="0"/>
              <a:cs typeface="Times New Roman" pitchFamily="18" charset="0"/>
            </a:endParaRP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ретроплацентални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хематом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en-US" sz="1700" dirty="0">
                <a:latin typeface="Times New Roman" pitchFamily="18" charset="0"/>
                <a:cs typeface="Times New Roman" pitchFamily="18" charset="0"/>
              </a:rPr>
            </a:b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локална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фибринолиза</a:t>
            </a:r>
            <a:endParaRPr lang="en-US" sz="1700" dirty="0">
              <a:latin typeface="Times New Roman" pitchFamily="18" charset="0"/>
              <a:cs typeface="Times New Roman" pitchFamily="18" charset="0"/>
            </a:endParaRP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en-US" sz="1700" dirty="0">
                <a:latin typeface="Times New Roman" pitchFamily="18" charset="0"/>
                <a:cs typeface="Times New Roman" pitchFamily="18" charset="0"/>
              </a:rPr>
            </a:br>
            <a:r>
              <a:rPr lang="sr-Cyrl-CS" sz="1700" dirty="0" smtClean="0">
                <a:latin typeface="Times New Roman" pitchFamily="18" charset="0"/>
                <a:cs typeface="Times New Roman" pitchFamily="18" charset="0"/>
              </a:rPr>
              <a:t>поремећена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коагулација</a:t>
            </a:r>
            <a:endParaRPr lang="en-US" sz="1700" dirty="0">
              <a:latin typeface="Times New Roman" pitchFamily="18" charset="0"/>
              <a:cs typeface="Times New Roman" pitchFamily="18" charset="0"/>
            </a:endParaRP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en-US" sz="1700" dirty="0">
                <a:latin typeface="Times New Roman" pitchFamily="18" charset="0"/>
                <a:cs typeface="Times New Roman" pitchFamily="18" charset="0"/>
              </a:rPr>
            </a:b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тромбопластин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циркулацији</a:t>
            </a:r>
            <a:endParaRPr lang="en-US" sz="1700" dirty="0">
              <a:latin typeface="Times New Roman" pitchFamily="18" charset="0"/>
              <a:cs typeface="Times New Roman" pitchFamily="18" charset="0"/>
            </a:endParaRP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en-US" sz="1700" dirty="0">
                <a:latin typeface="Times New Roman" pitchFamily="18" charset="0"/>
                <a:cs typeface="Times New Roman" pitchFamily="18" charset="0"/>
              </a:rPr>
            </a:b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ДИК</a:t>
            </a:r>
            <a:endParaRPr lang="en-US" sz="1700" dirty="0">
              <a:latin typeface="Times New Roman" pitchFamily="18" charset="0"/>
              <a:cs typeface="Times New Roman" pitchFamily="18" charset="0"/>
            </a:endParaRP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en-US" sz="1700" dirty="0">
                <a:latin typeface="Times New Roman" pitchFamily="18" charset="0"/>
                <a:cs typeface="Times New Roman" pitchFamily="18" charset="0"/>
              </a:rPr>
            </a:b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Микроваскуларне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тромбозе</a:t>
            </a:r>
            <a:endParaRPr lang="en-US" sz="1700" dirty="0">
              <a:latin typeface="Times New Roman" pitchFamily="18" charset="0"/>
              <a:cs typeface="Times New Roman" pitchFamily="18" charset="0"/>
            </a:endParaRP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sr-Cyrl-CS" sz="1700" dirty="0" smtClean="0">
                <a:latin typeface="Times New Roman" pitchFamily="18" charset="0"/>
                <a:cs typeface="Times New Roman" pitchFamily="18" charset="0"/>
              </a:rPr>
              <a:t>оштећују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бубреге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јетру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мозак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700" dirty="0" smtClean="0">
                <a:latin typeface="Times New Roman" pitchFamily="18" charset="0"/>
                <a:cs typeface="Times New Roman" pitchFamily="18" charset="0"/>
              </a:rPr>
              <a:t>плућа</a:t>
            </a:r>
            <a:endParaRPr lang="en-US" sz="1700" dirty="0">
              <a:latin typeface="Times New Roman" pitchFamily="18" charset="0"/>
              <a:cs typeface="Times New Roman" pitchFamily="18" charset="0"/>
            </a:endParaRP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endParaRPr lang="en-US" sz="1700" dirty="0">
              <a:latin typeface="TimesRoman" pitchFamily="2" charset="0"/>
              <a:cs typeface="Times New Roman" pitchFamily="18" charset="0"/>
            </a:endParaRPr>
          </a:p>
        </p:txBody>
      </p:sp>
      <p:sp>
        <p:nvSpPr>
          <p:cNvPr id="28676" name="AutoShape 9"/>
          <p:cNvSpPr>
            <a:spLocks noChangeArrowheads="1"/>
          </p:cNvSpPr>
          <p:nvPr/>
        </p:nvSpPr>
        <p:spPr bwMode="auto">
          <a:xfrm>
            <a:off x="4800600" y="5715000"/>
            <a:ext cx="228600" cy="304800"/>
          </a:xfrm>
          <a:prstGeom prst="downArrow">
            <a:avLst>
              <a:gd name="adj1" fmla="val 50000"/>
              <a:gd name="adj2" fmla="val 3333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77" name="AutoShape 11"/>
          <p:cNvSpPr>
            <a:spLocks noChangeArrowheads="1"/>
          </p:cNvSpPr>
          <p:nvPr/>
        </p:nvSpPr>
        <p:spPr bwMode="auto">
          <a:xfrm>
            <a:off x="4800600" y="5105400"/>
            <a:ext cx="228600" cy="304800"/>
          </a:xfrm>
          <a:prstGeom prst="downArrow">
            <a:avLst>
              <a:gd name="adj1" fmla="val 50000"/>
              <a:gd name="adj2" fmla="val 3333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78" name="AutoShape 12"/>
          <p:cNvSpPr>
            <a:spLocks noChangeArrowheads="1"/>
          </p:cNvSpPr>
          <p:nvPr/>
        </p:nvSpPr>
        <p:spPr bwMode="auto">
          <a:xfrm>
            <a:off x="4800600" y="4572000"/>
            <a:ext cx="228600" cy="304800"/>
          </a:xfrm>
          <a:prstGeom prst="downArrow">
            <a:avLst>
              <a:gd name="adj1" fmla="val 50000"/>
              <a:gd name="adj2" fmla="val 3333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79" name="AutoShape 13"/>
          <p:cNvSpPr>
            <a:spLocks noChangeArrowheads="1"/>
          </p:cNvSpPr>
          <p:nvPr/>
        </p:nvSpPr>
        <p:spPr bwMode="auto">
          <a:xfrm>
            <a:off x="4800600" y="4038600"/>
            <a:ext cx="228600" cy="304800"/>
          </a:xfrm>
          <a:prstGeom prst="downArrow">
            <a:avLst>
              <a:gd name="adj1" fmla="val 50000"/>
              <a:gd name="adj2" fmla="val 3333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80" name="AutoShape 14"/>
          <p:cNvSpPr>
            <a:spLocks noChangeArrowheads="1"/>
          </p:cNvSpPr>
          <p:nvPr/>
        </p:nvSpPr>
        <p:spPr bwMode="auto">
          <a:xfrm>
            <a:off x="4800600" y="3429000"/>
            <a:ext cx="228600" cy="304800"/>
          </a:xfrm>
          <a:prstGeom prst="downArrow">
            <a:avLst>
              <a:gd name="adj1" fmla="val 50000"/>
              <a:gd name="adj2" fmla="val 3333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81" name="AutoShape 15"/>
          <p:cNvSpPr>
            <a:spLocks noChangeArrowheads="1"/>
          </p:cNvSpPr>
          <p:nvPr/>
        </p:nvSpPr>
        <p:spPr bwMode="auto">
          <a:xfrm>
            <a:off x="4800600" y="2590800"/>
            <a:ext cx="228600" cy="304800"/>
          </a:xfrm>
          <a:prstGeom prst="downArrow">
            <a:avLst>
              <a:gd name="adj1" fmla="val 50000"/>
              <a:gd name="adj2" fmla="val 3333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1193800"/>
            <a:ext cx="8162925" cy="43021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Cyrl-CS" sz="2200" dirty="0" smtClean="0">
                <a:latin typeface="Times New Roman" pitchFamily="18" charset="0"/>
                <a:cs typeface="Times New Roman" pitchFamily="18" charset="0"/>
              </a:rPr>
              <a:t>Најћешћи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200" dirty="0" smtClean="0">
                <a:latin typeface="Times New Roman" pitchFamily="18" charset="0"/>
                <a:cs typeface="Times New Roman" pitchFamily="18" charset="0"/>
              </a:rPr>
              <a:t>симптоми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200" dirty="0" smtClean="0">
                <a:latin typeface="Times New Roman" pitchFamily="18" charset="0"/>
                <a:cs typeface="Times New Roman" pitchFamily="18" charset="0"/>
              </a:rPr>
              <a:t>знаци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200" dirty="0" smtClean="0">
                <a:latin typeface="Times New Roman" pitchFamily="18" charset="0"/>
                <a:cs typeface="Times New Roman" pitchFamily="18" charset="0"/>
              </a:rPr>
              <a:t>превременог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200" dirty="0" smtClean="0">
                <a:latin typeface="Times New Roman" pitchFamily="18" charset="0"/>
                <a:cs typeface="Times New Roman" pitchFamily="18" charset="0"/>
              </a:rPr>
              <a:t>одлубљивања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200" dirty="0" smtClean="0">
                <a:latin typeface="Times New Roman" pitchFamily="18" charset="0"/>
                <a:cs typeface="Times New Roman" pitchFamily="18" charset="0"/>
              </a:rPr>
              <a:t>постељице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pSp>
        <p:nvGrpSpPr>
          <p:cNvPr id="2" name="Group 86"/>
          <p:cNvGrpSpPr>
            <a:grpSpLocks/>
          </p:cNvGrpSpPr>
          <p:nvPr/>
        </p:nvGrpSpPr>
        <p:grpSpPr bwMode="auto">
          <a:xfrm>
            <a:off x="609600" y="1981200"/>
            <a:ext cx="8077200" cy="3810000"/>
            <a:chOff x="-3" y="-3"/>
            <a:chExt cx="4119" cy="3364"/>
          </a:xfrm>
        </p:grpSpPr>
        <p:grpSp>
          <p:nvGrpSpPr>
            <p:cNvPr id="3" name="Group 84"/>
            <p:cNvGrpSpPr>
              <a:grpSpLocks/>
            </p:cNvGrpSpPr>
            <p:nvPr/>
          </p:nvGrpSpPr>
          <p:grpSpPr bwMode="auto">
            <a:xfrm>
              <a:off x="0" y="0"/>
              <a:ext cx="4113" cy="3358"/>
              <a:chOff x="0" y="0"/>
              <a:chExt cx="4113" cy="3358"/>
            </a:xfrm>
          </p:grpSpPr>
          <p:grpSp>
            <p:nvGrpSpPr>
              <p:cNvPr id="4" name="Group 55"/>
              <p:cNvGrpSpPr>
                <a:grpSpLocks/>
              </p:cNvGrpSpPr>
              <p:nvPr/>
            </p:nvGrpSpPr>
            <p:grpSpPr bwMode="auto">
              <a:xfrm>
                <a:off x="0" y="0"/>
                <a:ext cx="2298" cy="422"/>
                <a:chOff x="0" y="0"/>
                <a:chExt cx="2298" cy="422"/>
              </a:xfrm>
            </p:grpSpPr>
            <p:sp>
              <p:nvSpPr>
                <p:cNvPr id="29745" name="Rectangle 39"/>
                <p:cNvSpPr>
                  <a:spLocks noChangeArrowheads="1"/>
                </p:cNvSpPr>
                <p:nvPr/>
              </p:nvSpPr>
              <p:spPr bwMode="auto">
                <a:xfrm>
                  <a:off x="43" y="0"/>
                  <a:ext cx="2212" cy="4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tabLst>
                      <a:tab pos="479425" algn="l"/>
                    </a:tabLst>
                  </a:pPr>
                  <a:r>
                    <a:rPr lang="sr-Cyrl-CS" sz="1500" dirty="0">
                      <a:latin typeface="TimesRoman" pitchFamily="2" charset="0"/>
                      <a:cs typeface="Times New Roman" pitchFamily="18" charset="0"/>
                    </a:rPr>
                    <a:t>Симптоми</a:t>
                  </a:r>
                  <a:r>
                    <a:rPr lang="en-US" sz="1500" dirty="0">
                      <a:latin typeface="TimesRoman" pitchFamily="2" charset="0"/>
                      <a:cs typeface="Times New Roman" pitchFamily="18" charset="0"/>
                    </a:rPr>
                    <a:t> </a:t>
                  </a:r>
                  <a:r>
                    <a:rPr lang="sr-Cyrl-CS" sz="1500" dirty="0">
                      <a:latin typeface="TimesRoman" pitchFamily="2" charset="0"/>
                      <a:cs typeface="Times New Roman" pitchFamily="18" charset="0"/>
                    </a:rPr>
                    <a:t>и</a:t>
                  </a:r>
                  <a:r>
                    <a:rPr lang="en-US" sz="1500" dirty="0">
                      <a:latin typeface="TimesRoman" pitchFamily="2" charset="0"/>
                      <a:cs typeface="Times New Roman" pitchFamily="18" charset="0"/>
                    </a:rPr>
                    <a:t> </a:t>
                  </a:r>
                  <a:r>
                    <a:rPr lang="sr-Cyrl-CS" sz="1500" dirty="0">
                      <a:latin typeface="TimesRoman" pitchFamily="2" charset="0"/>
                      <a:cs typeface="Times New Roman" pitchFamily="18" charset="0"/>
                    </a:rPr>
                    <a:t>знаци</a:t>
                  </a:r>
                  <a:endParaRPr lang="en-US" sz="1500" dirty="0">
                    <a:latin typeface="TimesRoman" pitchFamily="2" charset="0"/>
                  </a:endParaRPr>
                </a:p>
              </p:txBody>
            </p:sp>
            <p:sp>
              <p:nvSpPr>
                <p:cNvPr id="29746" name="Rectangle 54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2298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5" name="Group 57"/>
              <p:cNvGrpSpPr>
                <a:grpSpLocks/>
              </p:cNvGrpSpPr>
              <p:nvPr/>
            </p:nvGrpSpPr>
            <p:grpSpPr bwMode="auto">
              <a:xfrm>
                <a:off x="2298" y="0"/>
                <a:ext cx="1815" cy="422"/>
                <a:chOff x="2298" y="0"/>
                <a:chExt cx="1815" cy="422"/>
              </a:xfrm>
            </p:grpSpPr>
            <p:sp>
              <p:nvSpPr>
                <p:cNvPr id="29743" name="Rectangle 40"/>
                <p:cNvSpPr>
                  <a:spLocks noChangeArrowheads="1"/>
                </p:cNvSpPr>
                <p:nvPr/>
              </p:nvSpPr>
              <p:spPr bwMode="auto">
                <a:xfrm>
                  <a:off x="2341" y="0"/>
                  <a:ext cx="1729" cy="4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tabLst>
                      <a:tab pos="479425" algn="l"/>
                    </a:tabLst>
                  </a:pPr>
                  <a:r>
                    <a:rPr lang="sr-Cyrl-CS" sz="1500" dirty="0" smtClean="0">
                      <a:latin typeface="TimesRoman" pitchFamily="2" charset="0"/>
                      <a:cs typeface="Times New Roman" pitchFamily="18" charset="0"/>
                    </a:rPr>
                    <a:t>Учесталост</a:t>
                  </a:r>
                  <a:endParaRPr lang="en-US" sz="1500" dirty="0">
                    <a:latin typeface="TimesRoman" pitchFamily="2" charset="0"/>
                  </a:endParaRPr>
                </a:p>
              </p:txBody>
            </p:sp>
            <p:sp>
              <p:nvSpPr>
                <p:cNvPr id="29744" name="Rectangle 56"/>
                <p:cNvSpPr>
                  <a:spLocks noChangeArrowheads="1"/>
                </p:cNvSpPr>
                <p:nvPr/>
              </p:nvSpPr>
              <p:spPr bwMode="auto">
                <a:xfrm>
                  <a:off x="2298" y="0"/>
                  <a:ext cx="1815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6" name="Group 59"/>
              <p:cNvGrpSpPr>
                <a:grpSpLocks/>
              </p:cNvGrpSpPr>
              <p:nvPr/>
            </p:nvGrpSpPr>
            <p:grpSpPr bwMode="auto">
              <a:xfrm>
                <a:off x="0" y="422"/>
                <a:ext cx="2298" cy="403"/>
                <a:chOff x="0" y="422"/>
                <a:chExt cx="2298" cy="403"/>
              </a:xfrm>
            </p:grpSpPr>
            <p:sp>
              <p:nvSpPr>
                <p:cNvPr id="29741" name="Rectangle 41"/>
                <p:cNvSpPr>
                  <a:spLocks noChangeArrowheads="1"/>
                </p:cNvSpPr>
                <p:nvPr/>
              </p:nvSpPr>
              <p:spPr bwMode="auto">
                <a:xfrm>
                  <a:off x="43" y="422"/>
                  <a:ext cx="2212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>
                    <a:tabLst>
                      <a:tab pos="479425" algn="l"/>
                    </a:tabLst>
                  </a:pPr>
                  <a:r>
                    <a:rPr lang="sr-Cyrl-CS" sz="1500">
                      <a:latin typeface="TimesRoman" pitchFamily="2" charset="0"/>
                      <a:cs typeface="Times New Roman" pitchFamily="18" charset="0"/>
                    </a:rPr>
                    <a:t>Крварење</a:t>
                  </a:r>
                  <a:r>
                    <a:rPr lang="en-US" sz="1500">
                      <a:latin typeface="TimesRoman" pitchFamily="2" charset="0"/>
                      <a:cs typeface="Times New Roman" pitchFamily="18" charset="0"/>
                    </a:rPr>
                    <a:t> </a:t>
                  </a:r>
                  <a:r>
                    <a:rPr lang="sr-Cyrl-CS" sz="1500">
                      <a:latin typeface="TimesRoman" pitchFamily="2" charset="0"/>
                      <a:cs typeface="Times New Roman" pitchFamily="18" charset="0"/>
                    </a:rPr>
                    <a:t>из</a:t>
                  </a:r>
                  <a:r>
                    <a:rPr lang="en-US" sz="1500">
                      <a:latin typeface="TimesRoman" pitchFamily="2" charset="0"/>
                      <a:cs typeface="Times New Roman" pitchFamily="18" charset="0"/>
                    </a:rPr>
                    <a:t> </a:t>
                  </a:r>
                  <a:r>
                    <a:rPr lang="sr-Cyrl-CS" sz="1500">
                      <a:latin typeface="TimesRoman" pitchFamily="2" charset="0"/>
                      <a:cs typeface="Times New Roman" pitchFamily="18" charset="0"/>
                    </a:rPr>
                    <a:t>вагине</a:t>
                  </a:r>
                  <a:endParaRPr lang="en-US" sz="1500">
                    <a:latin typeface="TimesRoman" pitchFamily="2" charset="0"/>
                  </a:endParaRPr>
                </a:p>
              </p:txBody>
            </p:sp>
            <p:sp>
              <p:nvSpPr>
                <p:cNvPr id="29742" name="Rectangle 58"/>
                <p:cNvSpPr>
                  <a:spLocks noChangeArrowheads="1"/>
                </p:cNvSpPr>
                <p:nvPr/>
              </p:nvSpPr>
              <p:spPr bwMode="auto">
                <a:xfrm>
                  <a:off x="0" y="422"/>
                  <a:ext cx="229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7" name="Group 61"/>
              <p:cNvGrpSpPr>
                <a:grpSpLocks/>
              </p:cNvGrpSpPr>
              <p:nvPr/>
            </p:nvGrpSpPr>
            <p:grpSpPr bwMode="auto">
              <a:xfrm>
                <a:off x="2298" y="422"/>
                <a:ext cx="1815" cy="403"/>
                <a:chOff x="2298" y="422"/>
                <a:chExt cx="1815" cy="403"/>
              </a:xfrm>
            </p:grpSpPr>
            <p:sp>
              <p:nvSpPr>
                <p:cNvPr id="29739" name="Rectangle 42"/>
                <p:cNvSpPr>
                  <a:spLocks noChangeArrowheads="1"/>
                </p:cNvSpPr>
                <p:nvPr/>
              </p:nvSpPr>
              <p:spPr bwMode="auto">
                <a:xfrm>
                  <a:off x="2341" y="422"/>
                  <a:ext cx="1729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tabLst>
                      <a:tab pos="479425" algn="l"/>
                    </a:tabLst>
                  </a:pPr>
                  <a:r>
                    <a:rPr lang="en-US" sz="1500">
                      <a:latin typeface="TimesRoman" pitchFamily="2" charset="0"/>
                      <a:cs typeface="Times New Roman" pitchFamily="18" charset="0"/>
                    </a:rPr>
                    <a:t>78%</a:t>
                  </a:r>
                  <a:endParaRPr lang="en-US" sz="1500">
                    <a:latin typeface="TimesRoman" pitchFamily="2" charset="0"/>
                  </a:endParaRPr>
                </a:p>
              </p:txBody>
            </p:sp>
            <p:sp>
              <p:nvSpPr>
                <p:cNvPr id="29740" name="Rectangle 60"/>
                <p:cNvSpPr>
                  <a:spLocks noChangeArrowheads="1"/>
                </p:cNvSpPr>
                <p:nvPr/>
              </p:nvSpPr>
              <p:spPr bwMode="auto">
                <a:xfrm>
                  <a:off x="2298" y="422"/>
                  <a:ext cx="1815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8" name="Group 63"/>
              <p:cNvGrpSpPr>
                <a:grpSpLocks/>
              </p:cNvGrpSpPr>
              <p:nvPr/>
            </p:nvGrpSpPr>
            <p:grpSpPr bwMode="auto">
              <a:xfrm>
                <a:off x="0" y="825"/>
                <a:ext cx="2298" cy="403"/>
                <a:chOff x="0" y="825"/>
                <a:chExt cx="2298" cy="403"/>
              </a:xfrm>
            </p:grpSpPr>
            <p:sp>
              <p:nvSpPr>
                <p:cNvPr id="29737" name="Rectangle 43"/>
                <p:cNvSpPr>
                  <a:spLocks noChangeArrowheads="1"/>
                </p:cNvSpPr>
                <p:nvPr/>
              </p:nvSpPr>
              <p:spPr bwMode="auto">
                <a:xfrm>
                  <a:off x="43" y="825"/>
                  <a:ext cx="2212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>
                    <a:tabLst>
                      <a:tab pos="479425" algn="l"/>
                    </a:tabLst>
                  </a:pPr>
                  <a:r>
                    <a:rPr lang="sr-Cyrl-CS" sz="1500" dirty="0" smtClean="0">
                      <a:latin typeface="TimesRoman" pitchFamily="2" charset="0"/>
                      <a:cs typeface="Times New Roman" pitchFamily="18" charset="0"/>
                    </a:rPr>
                    <a:t>Појачан</a:t>
                  </a:r>
                  <a:r>
                    <a:rPr lang="en-US" sz="1500" dirty="0" smtClean="0">
                      <a:latin typeface="TimesRoman" pitchFamily="2" charset="0"/>
                      <a:cs typeface="Times New Roman" pitchFamily="18" charset="0"/>
                    </a:rPr>
                    <a:t> </a:t>
                  </a:r>
                  <a:r>
                    <a:rPr lang="sr-Cyrl-CS" sz="1500" dirty="0">
                      <a:latin typeface="TimesRoman" pitchFamily="2" charset="0"/>
                      <a:cs typeface="Times New Roman" pitchFamily="18" charset="0"/>
                    </a:rPr>
                    <a:t>тонус</a:t>
                  </a:r>
                  <a:r>
                    <a:rPr lang="en-US" sz="1500" dirty="0">
                      <a:latin typeface="TimesRoman" pitchFamily="2" charset="0"/>
                      <a:cs typeface="Times New Roman" pitchFamily="18" charset="0"/>
                    </a:rPr>
                    <a:t> </a:t>
                  </a:r>
                  <a:r>
                    <a:rPr lang="sr-Cyrl-CS" sz="1500" dirty="0">
                      <a:latin typeface="TimesRoman" pitchFamily="2" charset="0"/>
                      <a:cs typeface="Times New Roman" pitchFamily="18" charset="0"/>
                    </a:rPr>
                    <a:t>материце</a:t>
                  </a:r>
                  <a:r>
                    <a:rPr lang="en-US" sz="1500" dirty="0">
                      <a:latin typeface="TimesRoman" pitchFamily="2" charset="0"/>
                      <a:cs typeface="Times New Roman" pitchFamily="18" charset="0"/>
                    </a:rPr>
                    <a:t> </a:t>
                  </a:r>
                  <a:r>
                    <a:rPr lang="sr-Cyrl-CS" sz="1500" dirty="0">
                      <a:latin typeface="TimesRoman" pitchFamily="2" charset="0"/>
                      <a:cs typeface="Times New Roman" pitchFamily="18" charset="0"/>
                    </a:rPr>
                    <a:t>и</a:t>
                  </a:r>
                  <a:r>
                    <a:rPr lang="en-US" sz="1500" dirty="0">
                      <a:latin typeface="TimesRoman" pitchFamily="2" charset="0"/>
                      <a:cs typeface="Times New Roman" pitchFamily="18" charset="0"/>
                    </a:rPr>
                    <a:t>/</a:t>
                  </a:r>
                  <a:r>
                    <a:rPr lang="sr-Cyrl-CS" sz="1500" dirty="0">
                      <a:latin typeface="TimesRoman" pitchFamily="2" charset="0"/>
                      <a:cs typeface="Times New Roman" pitchFamily="18" charset="0"/>
                    </a:rPr>
                    <a:t>или</a:t>
                  </a:r>
                  <a:r>
                    <a:rPr lang="en-US" sz="1500" dirty="0">
                      <a:latin typeface="TimesRoman" pitchFamily="2" charset="0"/>
                      <a:cs typeface="Times New Roman" pitchFamily="18" charset="0"/>
                    </a:rPr>
                    <a:t> </a:t>
                  </a:r>
                  <a:r>
                    <a:rPr lang="sr-Cyrl-CS" sz="1500" dirty="0">
                      <a:latin typeface="TimesRoman" pitchFamily="2" charset="0"/>
                      <a:cs typeface="Times New Roman" pitchFamily="18" charset="0"/>
                    </a:rPr>
                    <a:t>бол</a:t>
                  </a:r>
                  <a:r>
                    <a:rPr lang="en-US" sz="1500" dirty="0">
                      <a:latin typeface="TimesRoman" pitchFamily="2" charset="0"/>
                      <a:cs typeface="Times New Roman" pitchFamily="18" charset="0"/>
                    </a:rPr>
                    <a:t> </a:t>
                  </a:r>
                  <a:r>
                    <a:rPr lang="sr-Cyrl-CS" sz="1500" dirty="0">
                      <a:latin typeface="TimesRoman" pitchFamily="2" charset="0"/>
                      <a:cs typeface="Times New Roman" pitchFamily="18" charset="0"/>
                    </a:rPr>
                    <a:t>у</a:t>
                  </a:r>
                  <a:r>
                    <a:rPr lang="en-US" sz="1500" dirty="0">
                      <a:latin typeface="TimesRoman" pitchFamily="2" charset="0"/>
                      <a:cs typeface="Times New Roman" pitchFamily="18" charset="0"/>
                    </a:rPr>
                    <a:t> </a:t>
                  </a:r>
                  <a:r>
                    <a:rPr lang="sr-Cyrl-CS" sz="1500" dirty="0">
                      <a:latin typeface="TimesRoman" pitchFamily="2" charset="0"/>
                      <a:cs typeface="Times New Roman" pitchFamily="18" charset="0"/>
                    </a:rPr>
                    <a:t>трбуху</a:t>
                  </a:r>
                  <a:r>
                    <a:rPr lang="en-US" sz="1500" dirty="0">
                      <a:latin typeface="TimesRoman" pitchFamily="2" charset="0"/>
                      <a:cs typeface="Times New Roman" pitchFamily="18" charset="0"/>
                    </a:rPr>
                    <a:t> </a:t>
                  </a:r>
                  <a:r>
                    <a:rPr lang="sr-Cyrl-CS" sz="1500" dirty="0">
                      <a:latin typeface="TimesRoman" pitchFamily="2" charset="0"/>
                      <a:cs typeface="Times New Roman" pitchFamily="18" charset="0"/>
                    </a:rPr>
                    <a:t>и</a:t>
                  </a:r>
                  <a:r>
                    <a:rPr lang="en-US" sz="1500" dirty="0">
                      <a:latin typeface="TimesRoman" pitchFamily="2" charset="0"/>
                      <a:cs typeface="Times New Roman" pitchFamily="18" charset="0"/>
                    </a:rPr>
                    <a:t> </a:t>
                  </a:r>
                  <a:r>
                    <a:rPr lang="sr-Cyrl-CS" sz="1500" dirty="0">
                      <a:latin typeface="TimesRoman" pitchFamily="2" charset="0"/>
                      <a:cs typeface="Times New Roman" pitchFamily="18" charset="0"/>
                    </a:rPr>
                    <a:t>крстима</a:t>
                  </a:r>
                  <a:endParaRPr lang="en-US" sz="1500" dirty="0">
                    <a:latin typeface="TimesRoman" pitchFamily="2" charset="0"/>
                  </a:endParaRPr>
                </a:p>
              </p:txBody>
            </p:sp>
            <p:sp>
              <p:nvSpPr>
                <p:cNvPr id="29738" name="Rectangle 62"/>
                <p:cNvSpPr>
                  <a:spLocks noChangeArrowheads="1"/>
                </p:cNvSpPr>
                <p:nvPr/>
              </p:nvSpPr>
              <p:spPr bwMode="auto">
                <a:xfrm>
                  <a:off x="0" y="825"/>
                  <a:ext cx="229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9" name="Group 65"/>
              <p:cNvGrpSpPr>
                <a:grpSpLocks/>
              </p:cNvGrpSpPr>
              <p:nvPr/>
            </p:nvGrpSpPr>
            <p:grpSpPr bwMode="auto">
              <a:xfrm>
                <a:off x="2298" y="825"/>
                <a:ext cx="1815" cy="403"/>
                <a:chOff x="2298" y="825"/>
                <a:chExt cx="1815" cy="403"/>
              </a:xfrm>
            </p:grpSpPr>
            <p:sp>
              <p:nvSpPr>
                <p:cNvPr id="29735" name="Rectangle 44"/>
                <p:cNvSpPr>
                  <a:spLocks noChangeArrowheads="1"/>
                </p:cNvSpPr>
                <p:nvPr/>
              </p:nvSpPr>
              <p:spPr bwMode="auto">
                <a:xfrm>
                  <a:off x="2341" y="825"/>
                  <a:ext cx="1729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tabLst>
                      <a:tab pos="479425" algn="l"/>
                    </a:tabLst>
                  </a:pPr>
                  <a:r>
                    <a:rPr lang="en-US" sz="1500">
                      <a:latin typeface="TimesRoman" pitchFamily="2" charset="0"/>
                      <a:cs typeface="Times New Roman" pitchFamily="18" charset="0"/>
                    </a:rPr>
                    <a:t>66%</a:t>
                  </a:r>
                  <a:endParaRPr lang="en-US" sz="1500">
                    <a:latin typeface="TimesRoman" pitchFamily="2" charset="0"/>
                  </a:endParaRPr>
                </a:p>
              </p:txBody>
            </p:sp>
            <p:sp>
              <p:nvSpPr>
                <p:cNvPr id="29736" name="Rectangle 64"/>
                <p:cNvSpPr>
                  <a:spLocks noChangeArrowheads="1"/>
                </p:cNvSpPr>
                <p:nvPr/>
              </p:nvSpPr>
              <p:spPr bwMode="auto">
                <a:xfrm>
                  <a:off x="2298" y="825"/>
                  <a:ext cx="1815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0" name="Group 67"/>
              <p:cNvGrpSpPr>
                <a:grpSpLocks/>
              </p:cNvGrpSpPr>
              <p:nvPr/>
            </p:nvGrpSpPr>
            <p:grpSpPr bwMode="auto">
              <a:xfrm>
                <a:off x="0" y="1228"/>
                <a:ext cx="2298" cy="403"/>
                <a:chOff x="0" y="1228"/>
                <a:chExt cx="2298" cy="403"/>
              </a:xfrm>
            </p:grpSpPr>
            <p:sp>
              <p:nvSpPr>
                <p:cNvPr id="29733" name="Rectangle 45"/>
                <p:cNvSpPr>
                  <a:spLocks noChangeArrowheads="1"/>
                </p:cNvSpPr>
                <p:nvPr/>
              </p:nvSpPr>
              <p:spPr bwMode="auto">
                <a:xfrm>
                  <a:off x="43" y="1228"/>
                  <a:ext cx="2212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>
                    <a:tabLst>
                      <a:tab pos="479425" algn="l"/>
                    </a:tabLst>
                  </a:pPr>
                  <a:r>
                    <a:rPr lang="sr-Cyrl-CS" sz="1500">
                      <a:latin typeface="TimesRoman" pitchFamily="2" charset="0"/>
                      <a:cs typeface="Times New Roman" pitchFamily="18" charset="0"/>
                    </a:rPr>
                    <a:t>Фетална</a:t>
                  </a:r>
                  <a:r>
                    <a:rPr lang="en-US" sz="1500">
                      <a:latin typeface="TimesRoman" pitchFamily="2" charset="0"/>
                      <a:cs typeface="Times New Roman" pitchFamily="18" charset="0"/>
                    </a:rPr>
                    <a:t> </a:t>
                  </a:r>
                  <a:r>
                    <a:rPr lang="sr-Cyrl-CS" sz="1500">
                      <a:latin typeface="TimesRoman" pitchFamily="2" charset="0"/>
                      <a:cs typeface="Times New Roman" pitchFamily="18" charset="0"/>
                    </a:rPr>
                    <a:t>патња</a:t>
                  </a:r>
                  <a:endParaRPr lang="en-US" sz="1500">
                    <a:latin typeface="TimesRoman" pitchFamily="2" charset="0"/>
                  </a:endParaRPr>
                </a:p>
              </p:txBody>
            </p:sp>
            <p:sp>
              <p:nvSpPr>
                <p:cNvPr id="29734" name="Rectangle 66"/>
                <p:cNvSpPr>
                  <a:spLocks noChangeArrowheads="1"/>
                </p:cNvSpPr>
                <p:nvPr/>
              </p:nvSpPr>
              <p:spPr bwMode="auto">
                <a:xfrm>
                  <a:off x="0" y="1228"/>
                  <a:ext cx="229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1" name="Group 69"/>
              <p:cNvGrpSpPr>
                <a:grpSpLocks/>
              </p:cNvGrpSpPr>
              <p:nvPr/>
            </p:nvGrpSpPr>
            <p:grpSpPr bwMode="auto">
              <a:xfrm>
                <a:off x="2298" y="1228"/>
                <a:ext cx="1815" cy="403"/>
                <a:chOff x="2298" y="1228"/>
                <a:chExt cx="1815" cy="403"/>
              </a:xfrm>
            </p:grpSpPr>
            <p:sp>
              <p:nvSpPr>
                <p:cNvPr id="29731" name="Rectangle 46"/>
                <p:cNvSpPr>
                  <a:spLocks noChangeArrowheads="1"/>
                </p:cNvSpPr>
                <p:nvPr/>
              </p:nvSpPr>
              <p:spPr bwMode="auto">
                <a:xfrm>
                  <a:off x="2341" y="1228"/>
                  <a:ext cx="1729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tabLst>
                      <a:tab pos="479425" algn="l"/>
                    </a:tabLst>
                  </a:pPr>
                  <a:r>
                    <a:rPr lang="en-US" sz="1500">
                      <a:latin typeface="TimesRoman" pitchFamily="2" charset="0"/>
                      <a:cs typeface="Times New Roman" pitchFamily="18" charset="0"/>
                    </a:rPr>
                    <a:t>60%</a:t>
                  </a:r>
                  <a:endParaRPr lang="en-US" sz="1500">
                    <a:latin typeface="TimesRoman" pitchFamily="2" charset="0"/>
                  </a:endParaRPr>
                </a:p>
              </p:txBody>
            </p:sp>
            <p:sp>
              <p:nvSpPr>
                <p:cNvPr id="29732" name="Rectangle 68"/>
                <p:cNvSpPr>
                  <a:spLocks noChangeArrowheads="1"/>
                </p:cNvSpPr>
                <p:nvPr/>
              </p:nvSpPr>
              <p:spPr bwMode="auto">
                <a:xfrm>
                  <a:off x="2298" y="1228"/>
                  <a:ext cx="1815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2" name="Group 71"/>
              <p:cNvGrpSpPr>
                <a:grpSpLocks/>
              </p:cNvGrpSpPr>
              <p:nvPr/>
            </p:nvGrpSpPr>
            <p:grpSpPr bwMode="auto">
              <a:xfrm>
                <a:off x="0" y="1631"/>
                <a:ext cx="2298" cy="403"/>
                <a:chOff x="0" y="1631"/>
                <a:chExt cx="2298" cy="403"/>
              </a:xfrm>
            </p:grpSpPr>
            <p:sp>
              <p:nvSpPr>
                <p:cNvPr id="29729" name="Rectangle 47"/>
                <p:cNvSpPr>
                  <a:spLocks noChangeArrowheads="1"/>
                </p:cNvSpPr>
                <p:nvPr/>
              </p:nvSpPr>
              <p:spPr bwMode="auto">
                <a:xfrm>
                  <a:off x="43" y="1631"/>
                  <a:ext cx="2212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>
                    <a:tabLst>
                      <a:tab pos="479425" algn="l"/>
                    </a:tabLst>
                  </a:pPr>
                  <a:r>
                    <a:rPr lang="en-US" sz="1500" dirty="0">
                      <a:latin typeface="TimesRoman" pitchFamily="2" charset="0"/>
                      <a:cs typeface="Times New Roman" pitchFamily="18" charset="0"/>
                    </a:rPr>
                    <a:t>	</a:t>
                  </a:r>
                  <a:r>
                    <a:rPr lang="sr-Cyrl-CS" sz="1500" dirty="0">
                      <a:latin typeface="TimesRoman" pitchFamily="2" charset="0"/>
                      <a:cs typeface="Times New Roman" pitchFamily="18" charset="0"/>
                    </a:rPr>
                    <a:t>Врло</a:t>
                  </a:r>
                  <a:r>
                    <a:rPr lang="en-US" sz="1500" dirty="0">
                      <a:latin typeface="TimesRoman" pitchFamily="2" charset="0"/>
                      <a:cs typeface="Times New Roman" pitchFamily="18" charset="0"/>
                    </a:rPr>
                    <a:t> </a:t>
                  </a:r>
                  <a:r>
                    <a:rPr lang="sr-Cyrl-CS" sz="1500" dirty="0" smtClean="0">
                      <a:latin typeface="TimesRoman" pitchFamily="2" charset="0"/>
                      <a:cs typeface="Times New Roman" pitchFamily="18" charset="0"/>
                    </a:rPr>
                    <a:t>учестале</a:t>
                  </a:r>
                  <a:r>
                    <a:rPr lang="en-US" sz="1500" dirty="0" smtClean="0">
                      <a:latin typeface="TimesRoman" pitchFamily="2" charset="0"/>
                      <a:cs typeface="Times New Roman" pitchFamily="18" charset="0"/>
                    </a:rPr>
                    <a:t> </a:t>
                  </a:r>
                  <a:r>
                    <a:rPr lang="sr-Cyrl-CS" sz="1500" dirty="0">
                      <a:latin typeface="TimesRoman" pitchFamily="2" charset="0"/>
                      <a:cs typeface="Times New Roman" pitchFamily="18" charset="0"/>
                    </a:rPr>
                    <a:t>јаке</a:t>
                  </a:r>
                  <a:r>
                    <a:rPr lang="en-US" sz="1500" dirty="0">
                      <a:latin typeface="TimesRoman" pitchFamily="2" charset="0"/>
                      <a:cs typeface="Times New Roman" pitchFamily="18" charset="0"/>
                    </a:rPr>
                    <a:t> </a:t>
                  </a:r>
                  <a:r>
                    <a:rPr lang="sr-Cyrl-CS" sz="1500" dirty="0">
                      <a:latin typeface="TimesRoman" pitchFamily="2" charset="0"/>
                      <a:cs typeface="Times New Roman" pitchFamily="18" charset="0"/>
                    </a:rPr>
                    <a:t>контракције</a:t>
                  </a:r>
                  <a:r>
                    <a:rPr lang="en-US" sz="1500" dirty="0">
                      <a:latin typeface="TimesRoman" pitchFamily="2" charset="0"/>
                      <a:cs typeface="Times New Roman" pitchFamily="18" charset="0"/>
                    </a:rPr>
                    <a:t> 	17%</a:t>
                  </a:r>
                  <a:endParaRPr lang="en-US" sz="1500" dirty="0">
                    <a:latin typeface="TimesRoman" pitchFamily="2" charset="0"/>
                  </a:endParaRPr>
                </a:p>
              </p:txBody>
            </p:sp>
            <p:sp>
              <p:nvSpPr>
                <p:cNvPr id="29730" name="Rectangle 70"/>
                <p:cNvSpPr>
                  <a:spLocks noChangeArrowheads="1"/>
                </p:cNvSpPr>
                <p:nvPr/>
              </p:nvSpPr>
              <p:spPr bwMode="auto">
                <a:xfrm>
                  <a:off x="0" y="1631"/>
                  <a:ext cx="229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3" name="Group 73"/>
              <p:cNvGrpSpPr>
                <a:grpSpLocks/>
              </p:cNvGrpSpPr>
              <p:nvPr/>
            </p:nvGrpSpPr>
            <p:grpSpPr bwMode="auto">
              <a:xfrm>
                <a:off x="2298" y="1631"/>
                <a:ext cx="1815" cy="921"/>
                <a:chOff x="2298" y="1631"/>
                <a:chExt cx="1815" cy="921"/>
              </a:xfrm>
            </p:grpSpPr>
            <p:sp>
              <p:nvSpPr>
                <p:cNvPr id="29727" name="Rectangle 48"/>
                <p:cNvSpPr>
                  <a:spLocks noChangeArrowheads="1"/>
                </p:cNvSpPr>
                <p:nvPr/>
              </p:nvSpPr>
              <p:spPr bwMode="auto">
                <a:xfrm>
                  <a:off x="2341" y="1631"/>
                  <a:ext cx="1729" cy="92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>
                    <a:tabLst>
                      <a:tab pos="479425" algn="l"/>
                    </a:tabLst>
                  </a:pPr>
                  <a:r>
                    <a:rPr lang="en-US" sz="1500">
                      <a:latin typeface="TimesRoman" pitchFamily="2" charset="0"/>
                      <a:cs typeface="Times New Roman" pitchFamily="18" charset="0"/>
                    </a:rPr>
                    <a:t>34%</a:t>
                  </a:r>
                  <a:endParaRPr lang="en-US" sz="1500">
                    <a:latin typeface="TimesRoman" pitchFamily="2" charset="0"/>
                  </a:endParaRPr>
                </a:p>
              </p:txBody>
            </p:sp>
            <p:sp>
              <p:nvSpPr>
                <p:cNvPr id="29728" name="Rectangle 72"/>
                <p:cNvSpPr>
                  <a:spLocks noChangeArrowheads="1"/>
                </p:cNvSpPr>
                <p:nvPr/>
              </p:nvSpPr>
              <p:spPr bwMode="auto">
                <a:xfrm>
                  <a:off x="2298" y="1631"/>
                  <a:ext cx="1815" cy="92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4" name="Group 75"/>
              <p:cNvGrpSpPr>
                <a:grpSpLocks/>
              </p:cNvGrpSpPr>
              <p:nvPr/>
            </p:nvGrpSpPr>
            <p:grpSpPr bwMode="auto">
              <a:xfrm>
                <a:off x="0" y="2034"/>
                <a:ext cx="2298" cy="518"/>
                <a:chOff x="0" y="2034"/>
                <a:chExt cx="2298" cy="518"/>
              </a:xfrm>
            </p:grpSpPr>
            <p:sp>
              <p:nvSpPr>
                <p:cNvPr id="29725" name="Rectangle 49"/>
                <p:cNvSpPr>
                  <a:spLocks noChangeArrowheads="1"/>
                </p:cNvSpPr>
                <p:nvPr/>
              </p:nvSpPr>
              <p:spPr bwMode="auto">
                <a:xfrm>
                  <a:off x="43" y="2034"/>
                  <a:ext cx="2212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>
                    <a:tabLst>
                      <a:tab pos="479425" algn="l"/>
                    </a:tabLst>
                  </a:pPr>
                  <a:r>
                    <a:rPr lang="en-US" sz="1500">
                      <a:latin typeface="TimesRoman" pitchFamily="2" charset="0"/>
                      <a:cs typeface="Times New Roman" pitchFamily="18" charset="0"/>
                    </a:rPr>
                    <a:t>	</a:t>
                  </a:r>
                  <a:r>
                    <a:rPr lang="sr-Cyrl-CS" sz="1500">
                      <a:latin typeface="TimesRoman" pitchFamily="2" charset="0"/>
                      <a:cs typeface="Times New Roman" pitchFamily="18" charset="0"/>
                    </a:rPr>
                    <a:t>Хипертонус</a:t>
                  </a:r>
                  <a:r>
                    <a:rPr lang="en-US" sz="1500">
                      <a:latin typeface="TimesRoman" pitchFamily="2" charset="0"/>
                      <a:cs typeface="Times New Roman" pitchFamily="18" charset="0"/>
                    </a:rPr>
                    <a:t> </a:t>
                  </a:r>
                  <a:r>
                    <a:rPr lang="sr-Cyrl-CS" sz="1500">
                      <a:latin typeface="TimesRoman" pitchFamily="2" charset="0"/>
                      <a:cs typeface="Times New Roman" pitchFamily="18" charset="0"/>
                    </a:rPr>
                    <a:t>материце</a:t>
                  </a:r>
                  <a:r>
                    <a:rPr lang="en-US" sz="1500">
                      <a:latin typeface="TimesRoman" pitchFamily="2" charset="0"/>
                      <a:cs typeface="Times New Roman" pitchFamily="18" charset="0"/>
                    </a:rPr>
                    <a:t>		17%</a:t>
                  </a:r>
                  <a:endParaRPr lang="en-US" sz="1500">
                    <a:latin typeface="TimesRoman" pitchFamily="2" charset="0"/>
                  </a:endParaRPr>
                </a:p>
              </p:txBody>
            </p:sp>
            <p:sp>
              <p:nvSpPr>
                <p:cNvPr id="29726" name="Rectangle 74"/>
                <p:cNvSpPr>
                  <a:spLocks noChangeArrowheads="1"/>
                </p:cNvSpPr>
                <p:nvPr/>
              </p:nvSpPr>
              <p:spPr bwMode="auto">
                <a:xfrm>
                  <a:off x="0" y="2034"/>
                  <a:ext cx="2298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5" name="Group 77"/>
              <p:cNvGrpSpPr>
                <a:grpSpLocks/>
              </p:cNvGrpSpPr>
              <p:nvPr/>
            </p:nvGrpSpPr>
            <p:grpSpPr bwMode="auto">
              <a:xfrm>
                <a:off x="0" y="2552"/>
                <a:ext cx="2298" cy="403"/>
                <a:chOff x="0" y="2552"/>
                <a:chExt cx="2298" cy="403"/>
              </a:xfrm>
            </p:grpSpPr>
            <p:sp>
              <p:nvSpPr>
                <p:cNvPr id="29723" name="Rectangle 50"/>
                <p:cNvSpPr>
                  <a:spLocks noChangeArrowheads="1"/>
                </p:cNvSpPr>
                <p:nvPr/>
              </p:nvSpPr>
              <p:spPr bwMode="auto">
                <a:xfrm>
                  <a:off x="43" y="2552"/>
                  <a:ext cx="2212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>
                    <a:tabLst>
                      <a:tab pos="479425" algn="l"/>
                    </a:tabLst>
                  </a:pPr>
                  <a:r>
                    <a:rPr lang="sr-Cyrl-CS" sz="1500" dirty="0">
                      <a:latin typeface="TimesRoman" pitchFamily="2" charset="0"/>
                      <a:cs typeface="Times New Roman" pitchFamily="18" charset="0"/>
                    </a:rPr>
                    <a:t>Превремени</a:t>
                  </a:r>
                  <a:r>
                    <a:rPr lang="en-US" sz="1500" dirty="0">
                      <a:latin typeface="TimesRoman" pitchFamily="2" charset="0"/>
                      <a:cs typeface="Times New Roman" pitchFamily="18" charset="0"/>
                    </a:rPr>
                    <a:t> </a:t>
                  </a:r>
                  <a:r>
                    <a:rPr lang="sr-Cyrl-CS" sz="1500" dirty="0" smtClean="0">
                      <a:latin typeface="TimesRoman" pitchFamily="2" charset="0"/>
                      <a:cs typeface="Times New Roman" pitchFamily="18" charset="0"/>
                    </a:rPr>
                    <a:t>поро</a:t>
                  </a:r>
                  <a:r>
                    <a:rPr lang="sr-Cyrl-CS" sz="1500" dirty="0">
                      <a:latin typeface="TimesRoman" pitchFamily="2" charset="0"/>
                      <a:cs typeface="Times New Roman" pitchFamily="18" charset="0"/>
                    </a:rPr>
                    <a:t>ђ</a:t>
                  </a:r>
                  <a:r>
                    <a:rPr lang="sr-Cyrl-CS" sz="1500" dirty="0" smtClean="0">
                      <a:latin typeface="TimesRoman" pitchFamily="2" charset="0"/>
                      <a:cs typeface="Times New Roman" pitchFamily="18" charset="0"/>
                    </a:rPr>
                    <a:t>ај</a:t>
                  </a:r>
                  <a:r>
                    <a:rPr lang="en-US" sz="1500" dirty="0" smtClean="0">
                      <a:latin typeface="TimesRoman" pitchFamily="2" charset="0"/>
                      <a:cs typeface="Times New Roman" pitchFamily="18" charset="0"/>
                    </a:rPr>
                    <a:t> </a:t>
                  </a:r>
                  <a:r>
                    <a:rPr lang="sr-Cyrl-CS" sz="1500" dirty="0">
                      <a:latin typeface="TimesRoman" pitchFamily="2" charset="0"/>
                      <a:cs typeface="Times New Roman" pitchFamily="18" charset="0"/>
                    </a:rPr>
                    <a:t>без</a:t>
                  </a:r>
                  <a:r>
                    <a:rPr lang="en-US" sz="1500" dirty="0">
                      <a:latin typeface="TimesRoman" pitchFamily="2" charset="0"/>
                      <a:cs typeface="Times New Roman" pitchFamily="18" charset="0"/>
                    </a:rPr>
                    <a:t> </a:t>
                  </a:r>
                  <a:r>
                    <a:rPr lang="sr-Cyrl-CS" sz="1500" dirty="0">
                      <a:latin typeface="TimesRoman" pitchFamily="2" charset="0"/>
                      <a:cs typeface="Times New Roman" pitchFamily="18" charset="0"/>
                    </a:rPr>
                    <a:t>видљивог</a:t>
                  </a:r>
                  <a:r>
                    <a:rPr lang="en-US" sz="1500" dirty="0">
                      <a:latin typeface="TimesRoman" pitchFamily="2" charset="0"/>
                      <a:cs typeface="Times New Roman" pitchFamily="18" charset="0"/>
                    </a:rPr>
                    <a:t> </a:t>
                  </a:r>
                  <a:r>
                    <a:rPr lang="sr-Cyrl-CS" sz="1500" dirty="0">
                      <a:latin typeface="TimesRoman" pitchFamily="2" charset="0"/>
                      <a:cs typeface="Times New Roman" pitchFamily="18" charset="0"/>
                    </a:rPr>
                    <a:t>узрока</a:t>
                  </a:r>
                  <a:endParaRPr lang="en-US" sz="1500" dirty="0">
                    <a:latin typeface="TimesRoman" pitchFamily="2" charset="0"/>
                  </a:endParaRPr>
                </a:p>
              </p:txBody>
            </p:sp>
            <p:sp>
              <p:nvSpPr>
                <p:cNvPr id="29724" name="Rectangle 76"/>
                <p:cNvSpPr>
                  <a:spLocks noChangeArrowheads="1"/>
                </p:cNvSpPr>
                <p:nvPr/>
              </p:nvSpPr>
              <p:spPr bwMode="auto">
                <a:xfrm>
                  <a:off x="0" y="2552"/>
                  <a:ext cx="229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6" name="Group 79"/>
              <p:cNvGrpSpPr>
                <a:grpSpLocks/>
              </p:cNvGrpSpPr>
              <p:nvPr/>
            </p:nvGrpSpPr>
            <p:grpSpPr bwMode="auto">
              <a:xfrm>
                <a:off x="2298" y="2552"/>
                <a:ext cx="1815" cy="403"/>
                <a:chOff x="2298" y="2552"/>
                <a:chExt cx="1815" cy="403"/>
              </a:xfrm>
            </p:grpSpPr>
            <p:sp>
              <p:nvSpPr>
                <p:cNvPr id="29721" name="Rectangle 51"/>
                <p:cNvSpPr>
                  <a:spLocks noChangeArrowheads="1"/>
                </p:cNvSpPr>
                <p:nvPr/>
              </p:nvSpPr>
              <p:spPr bwMode="auto">
                <a:xfrm>
                  <a:off x="2341" y="2552"/>
                  <a:ext cx="1729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tabLst>
                      <a:tab pos="479425" algn="l"/>
                    </a:tabLst>
                  </a:pPr>
                  <a:r>
                    <a:rPr lang="en-US" sz="1500">
                      <a:latin typeface="TimesRoman" pitchFamily="2" charset="0"/>
                      <a:cs typeface="Times New Roman" pitchFamily="18" charset="0"/>
                    </a:rPr>
                    <a:t>22%</a:t>
                  </a:r>
                  <a:endParaRPr lang="en-US" sz="1500">
                    <a:latin typeface="TimesRoman" pitchFamily="2" charset="0"/>
                  </a:endParaRPr>
                </a:p>
              </p:txBody>
            </p:sp>
            <p:sp>
              <p:nvSpPr>
                <p:cNvPr id="29722" name="Rectangle 78"/>
                <p:cNvSpPr>
                  <a:spLocks noChangeArrowheads="1"/>
                </p:cNvSpPr>
                <p:nvPr/>
              </p:nvSpPr>
              <p:spPr bwMode="auto">
                <a:xfrm>
                  <a:off x="2298" y="2552"/>
                  <a:ext cx="1815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7" name="Group 81"/>
              <p:cNvGrpSpPr>
                <a:grpSpLocks/>
              </p:cNvGrpSpPr>
              <p:nvPr/>
            </p:nvGrpSpPr>
            <p:grpSpPr bwMode="auto">
              <a:xfrm>
                <a:off x="0" y="2955"/>
                <a:ext cx="2298" cy="403"/>
                <a:chOff x="0" y="2955"/>
                <a:chExt cx="2298" cy="403"/>
              </a:xfrm>
            </p:grpSpPr>
            <p:sp>
              <p:nvSpPr>
                <p:cNvPr id="29719" name="Rectangle 52"/>
                <p:cNvSpPr>
                  <a:spLocks noChangeArrowheads="1"/>
                </p:cNvSpPr>
                <p:nvPr/>
              </p:nvSpPr>
              <p:spPr bwMode="auto">
                <a:xfrm>
                  <a:off x="43" y="2955"/>
                  <a:ext cx="2212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>
                    <a:tabLst>
                      <a:tab pos="479425" algn="l"/>
                    </a:tabLst>
                  </a:pPr>
                  <a:r>
                    <a:rPr lang="sr-Cyrl-CS" sz="1500">
                      <a:latin typeface="TimesRoman" pitchFamily="2" charset="0"/>
                      <a:cs typeface="Times New Roman" pitchFamily="18" charset="0"/>
                    </a:rPr>
                    <a:t>Смрт</a:t>
                  </a:r>
                  <a:r>
                    <a:rPr lang="en-US" sz="1500">
                      <a:latin typeface="TimesRoman" pitchFamily="2" charset="0"/>
                      <a:cs typeface="Times New Roman" pitchFamily="18" charset="0"/>
                    </a:rPr>
                    <a:t> </a:t>
                  </a:r>
                  <a:r>
                    <a:rPr lang="sr-Cyrl-CS" sz="1500">
                      <a:latin typeface="TimesRoman" pitchFamily="2" charset="0"/>
                      <a:cs typeface="Times New Roman" pitchFamily="18" charset="0"/>
                    </a:rPr>
                    <a:t>фетуса</a:t>
                  </a:r>
                  <a:endParaRPr lang="en-US" sz="1500">
                    <a:latin typeface="TimesRoman" pitchFamily="2" charset="0"/>
                  </a:endParaRPr>
                </a:p>
              </p:txBody>
            </p:sp>
            <p:sp>
              <p:nvSpPr>
                <p:cNvPr id="29720" name="Rectangle 80"/>
                <p:cNvSpPr>
                  <a:spLocks noChangeArrowheads="1"/>
                </p:cNvSpPr>
                <p:nvPr/>
              </p:nvSpPr>
              <p:spPr bwMode="auto">
                <a:xfrm>
                  <a:off x="0" y="2955"/>
                  <a:ext cx="229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8" name="Group 83"/>
              <p:cNvGrpSpPr>
                <a:grpSpLocks/>
              </p:cNvGrpSpPr>
              <p:nvPr/>
            </p:nvGrpSpPr>
            <p:grpSpPr bwMode="auto">
              <a:xfrm>
                <a:off x="2298" y="2955"/>
                <a:ext cx="1815" cy="403"/>
                <a:chOff x="2298" y="2955"/>
                <a:chExt cx="1815" cy="403"/>
              </a:xfrm>
            </p:grpSpPr>
            <p:sp>
              <p:nvSpPr>
                <p:cNvPr id="29717" name="Rectangle 53"/>
                <p:cNvSpPr>
                  <a:spLocks noChangeArrowheads="1"/>
                </p:cNvSpPr>
                <p:nvPr/>
              </p:nvSpPr>
              <p:spPr bwMode="auto">
                <a:xfrm>
                  <a:off x="2341" y="2955"/>
                  <a:ext cx="1729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tabLst>
                      <a:tab pos="479425" algn="l"/>
                    </a:tabLst>
                  </a:pPr>
                  <a:r>
                    <a:rPr lang="en-US" sz="1500">
                      <a:latin typeface="TimesRoman" pitchFamily="2" charset="0"/>
                      <a:cs typeface="Times New Roman" pitchFamily="18" charset="0"/>
                    </a:rPr>
                    <a:t>15%</a:t>
                  </a:r>
                  <a:endParaRPr lang="en-US" sz="1500">
                    <a:latin typeface="TimesRoman" pitchFamily="2" charset="0"/>
                  </a:endParaRPr>
                </a:p>
              </p:txBody>
            </p:sp>
            <p:sp>
              <p:nvSpPr>
                <p:cNvPr id="29718" name="Rectangle 82"/>
                <p:cNvSpPr>
                  <a:spLocks noChangeArrowheads="1"/>
                </p:cNvSpPr>
                <p:nvPr/>
              </p:nvSpPr>
              <p:spPr bwMode="auto">
                <a:xfrm>
                  <a:off x="2298" y="2955"/>
                  <a:ext cx="1815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</p:grpSp>
        <p:sp>
          <p:nvSpPr>
            <p:cNvPr id="29701" name="Rectangle 85"/>
            <p:cNvSpPr>
              <a:spLocks noChangeArrowheads="1"/>
            </p:cNvSpPr>
            <p:nvPr/>
          </p:nvSpPr>
          <p:spPr bwMode="auto">
            <a:xfrm>
              <a:off x="-3" y="-3"/>
              <a:ext cx="4119" cy="3364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19200" y="2119313"/>
            <a:ext cx="7804150" cy="1081087"/>
          </a:xfrm>
        </p:spPr>
        <p:txBody>
          <a:bodyPr/>
          <a:lstStyle/>
          <a:p>
            <a:pPr algn="just" eaLnBrk="1" hangingPunct="1"/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без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обзира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дилатацију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постоји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макар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оскудно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крварење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грлић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тврд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материца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плодови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овојци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јако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напети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990600" y="1858963"/>
            <a:ext cx="81629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just"/>
            <a:r>
              <a:rPr lang="sr-Cyrl-CS" sz="1600" dirty="0" smtClean="0">
                <a:latin typeface="TimesRoman" pitchFamily="2" charset="0"/>
                <a:cs typeface="Times New Roman" pitchFamily="18" charset="0"/>
              </a:rPr>
              <a:t>Акушерски</a:t>
            </a:r>
            <a:r>
              <a:rPr lang="en-US" sz="1600" dirty="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преглед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 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>
          <a:xfrm>
            <a:off x="871538" y="1166813"/>
            <a:ext cx="8162925" cy="457200"/>
          </a:xfrm>
          <a:noFill/>
        </p:spPr>
        <p:txBody>
          <a:bodyPr/>
          <a:lstStyle/>
          <a:p>
            <a:pPr eaLnBrk="1" hangingPunct="1"/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Дијагноза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1116013" y="3122613"/>
            <a:ext cx="802798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just"/>
            <a:r>
              <a:rPr lang="sr-Cyrl-CS" sz="1600">
                <a:latin typeface="TimesRoman" pitchFamily="2" charset="0"/>
                <a:cs typeface="Times New Roman" pitchFamily="18" charset="0"/>
              </a:rPr>
              <a:t>ЦТГ</a:t>
            </a:r>
            <a:r>
              <a:rPr lang="en-US" sz="160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>
                <a:latin typeface="TimesRoman" pitchFamily="2" charset="0"/>
                <a:cs typeface="Times New Roman" pitchFamily="18" charset="0"/>
              </a:rPr>
              <a:t>запис</a:t>
            </a:r>
            <a:r>
              <a:rPr lang="en-US" sz="1600">
                <a:latin typeface="TimesRoman" pitchFamily="2" charset="0"/>
                <a:cs typeface="Times New Roman" pitchFamily="18" charset="0"/>
              </a:rPr>
              <a:t> </a:t>
            </a:r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1219200" y="3446463"/>
            <a:ext cx="7804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600">
                <a:latin typeface="TimesRoman" pitchFamily="2" charset="0"/>
                <a:cs typeface="Times New Roman" pitchFamily="18" charset="0"/>
              </a:rPr>
              <a:t>фетална</a:t>
            </a:r>
            <a:r>
              <a:rPr lang="en-US" sz="160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>
                <a:latin typeface="TimesRoman" pitchFamily="2" charset="0"/>
                <a:cs typeface="Times New Roman" pitchFamily="18" charset="0"/>
              </a:rPr>
              <a:t>патња</a:t>
            </a:r>
            <a:r>
              <a:rPr lang="en-US" sz="1600">
                <a:latin typeface="TimesRoman" pitchFamily="2" charset="0"/>
                <a:cs typeface="Times New Roman" pitchFamily="18" charset="0"/>
              </a:rPr>
              <a:t> </a:t>
            </a:r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981075" y="3810000"/>
            <a:ext cx="81629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just"/>
            <a:r>
              <a:rPr lang="sr-Cyrl-CS" sz="1600">
                <a:latin typeface="TimesRoman" pitchFamily="2" charset="0"/>
                <a:cs typeface="Times New Roman" pitchFamily="18" charset="0"/>
              </a:rPr>
              <a:t>Амниоскопија</a:t>
            </a:r>
            <a:r>
              <a:rPr lang="en-US" sz="1600">
                <a:latin typeface="TimesRoman" pitchFamily="2" charset="0"/>
                <a:cs typeface="Times New Roman" pitchFamily="18" charset="0"/>
              </a:rPr>
              <a:t> </a:t>
            </a:r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1219200" y="4132263"/>
            <a:ext cx="7804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600">
                <a:latin typeface="TimesRoman" pitchFamily="2" charset="0"/>
                <a:cs typeface="Times New Roman" pitchFamily="18" charset="0"/>
              </a:rPr>
              <a:t>плодова</a:t>
            </a:r>
            <a:r>
              <a:rPr lang="en-US" sz="160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>
                <a:latin typeface="TimesRoman" pitchFamily="2" charset="0"/>
                <a:cs typeface="Times New Roman" pitchFamily="18" charset="0"/>
              </a:rPr>
              <a:t>вода</a:t>
            </a:r>
            <a:r>
              <a:rPr lang="en-US" sz="160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>
                <a:latin typeface="TimesRoman" pitchFamily="2" charset="0"/>
                <a:cs typeface="Times New Roman" pitchFamily="18" charset="0"/>
              </a:rPr>
              <a:t>крвава</a:t>
            </a:r>
            <a:r>
              <a:rPr lang="en-US" sz="1600">
                <a:latin typeface="TimesRoman" pitchFamily="2" charset="0"/>
                <a:cs typeface="Times New Roman" pitchFamily="18" charset="0"/>
              </a:rPr>
              <a:t> </a:t>
            </a:r>
          </a:p>
        </p:txBody>
      </p:sp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981075" y="4495800"/>
            <a:ext cx="81629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just"/>
            <a:r>
              <a:rPr lang="sr-Cyrl-CS" sz="1600">
                <a:latin typeface="TimesRoman" pitchFamily="2" charset="0"/>
                <a:cs typeface="Times New Roman" pitchFamily="18" charset="0"/>
              </a:rPr>
              <a:t>УЗ</a:t>
            </a:r>
            <a:r>
              <a:rPr lang="en-US" sz="160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>
                <a:latin typeface="TimesRoman" pitchFamily="2" charset="0"/>
                <a:cs typeface="Times New Roman" pitchFamily="18" charset="0"/>
              </a:rPr>
              <a:t>преглед</a:t>
            </a:r>
            <a:r>
              <a:rPr lang="en-US" sz="1600">
                <a:latin typeface="TimesRoman" pitchFamily="2" charset="0"/>
                <a:cs typeface="Times New Roman" pitchFamily="18" charset="0"/>
              </a:rPr>
              <a:t> </a:t>
            </a:r>
          </a:p>
        </p:txBody>
      </p:sp>
      <p:sp>
        <p:nvSpPr>
          <p:cNvPr id="30730" name="Rectangle 10"/>
          <p:cNvSpPr>
            <a:spLocks noChangeArrowheads="1"/>
          </p:cNvSpPr>
          <p:nvPr/>
        </p:nvSpPr>
        <p:spPr bwMode="auto">
          <a:xfrm>
            <a:off x="1219200" y="4818063"/>
            <a:ext cx="7804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600" dirty="0" smtClean="0">
                <a:latin typeface="TimesRoman" pitchFamily="2" charset="0"/>
                <a:cs typeface="Times New Roman" pitchFamily="18" charset="0"/>
              </a:rPr>
              <a:t>потвр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ђ</a:t>
            </a:r>
            <a:r>
              <a:rPr lang="sr-Cyrl-CS" sz="1600" dirty="0" smtClean="0">
                <a:latin typeface="TimesRoman" pitchFamily="2" charset="0"/>
                <a:cs typeface="Times New Roman" pitchFamily="18" charset="0"/>
              </a:rPr>
              <a:t>ује</a:t>
            </a:r>
            <a:r>
              <a:rPr lang="en-US" sz="1600" dirty="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дијагнозу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Roman" pitchFamily="2" charset="0"/>
                <a:cs typeface="Times New Roman" pitchFamily="18" charset="0"/>
              </a:rPr>
              <a:t>утврђује</a:t>
            </a:r>
            <a:r>
              <a:rPr lang="en-US" sz="1600" dirty="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се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и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степен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и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тип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одлубљивања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 </a:t>
            </a:r>
          </a:p>
        </p:txBody>
      </p:sp>
      <p:sp>
        <p:nvSpPr>
          <p:cNvPr id="30731" name="Rectangle 11"/>
          <p:cNvSpPr>
            <a:spLocks noChangeArrowheads="1"/>
          </p:cNvSpPr>
          <p:nvPr/>
        </p:nvSpPr>
        <p:spPr bwMode="auto">
          <a:xfrm>
            <a:off x="1042988" y="5181600"/>
            <a:ext cx="81010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just"/>
            <a:r>
              <a:rPr lang="sr-Cyrl-CS" sz="1600">
                <a:latin typeface="TimesRoman" pitchFamily="2" charset="0"/>
                <a:cs typeface="Times New Roman" pitchFamily="18" charset="0"/>
              </a:rPr>
              <a:t>Лабораторија</a:t>
            </a:r>
            <a:r>
              <a:rPr lang="en-US" sz="1600">
                <a:latin typeface="TimesRoman" pitchFamily="2" charset="0"/>
                <a:cs typeface="Times New Roman" pitchFamily="18" charset="0"/>
              </a:rPr>
              <a:t>: </a:t>
            </a:r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1219200" y="5503863"/>
            <a:ext cx="7804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Број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ЕР</a:t>
            </a:r>
            <a:endParaRPr lang="en-US" sz="1600" dirty="0">
              <a:latin typeface="TimesRoman" pitchFamily="2" charset="0"/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Фактори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коагулације</a:t>
            </a:r>
            <a:endParaRPr lang="en-US" sz="1600" dirty="0">
              <a:latin typeface="TimesRoman" pitchFamily="2" charset="0"/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Фибриноген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    (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путоказ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за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Roman" pitchFamily="2" charset="0"/>
                <a:cs typeface="Times New Roman" pitchFamily="18" charset="0"/>
              </a:rPr>
              <a:t>завршетак</a:t>
            </a:r>
            <a:r>
              <a:rPr lang="en-US" sz="1600" dirty="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Roman" pitchFamily="2" charset="0"/>
                <a:cs typeface="Times New Roman" pitchFamily="18" charset="0"/>
              </a:rPr>
              <a:t>порођаја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)</a:t>
            </a:r>
          </a:p>
        </p:txBody>
      </p:sp>
      <p:sp>
        <p:nvSpPr>
          <p:cNvPr id="30733" name="Line 13"/>
          <p:cNvSpPr>
            <a:spLocks noChangeShapeType="1"/>
          </p:cNvSpPr>
          <p:nvPr/>
        </p:nvSpPr>
        <p:spPr bwMode="auto">
          <a:xfrm>
            <a:off x="2743200" y="6324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90800" y="1828800"/>
            <a:ext cx="4038600" cy="1081088"/>
          </a:xfrm>
        </p:spPr>
        <p:txBody>
          <a:bodyPr/>
          <a:lstStyle/>
          <a:p>
            <a:pPr algn="just" eaLnBrk="1" hangingPunct="1"/>
            <a:r>
              <a:rPr lang="sr-Cyrl-CS" sz="1700" dirty="0" smtClean="0">
                <a:latin typeface="TimesRoman" pitchFamily="2" charset="0"/>
                <a:cs typeface="Times New Roman" pitchFamily="18" charset="0"/>
              </a:rPr>
              <a:t>изражености</a:t>
            </a:r>
            <a:r>
              <a:rPr lang="en-US" sz="1700" dirty="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700" dirty="0" smtClean="0">
                <a:latin typeface="TimesRoman" pitchFamily="2" charset="0"/>
                <a:cs typeface="Times New Roman" pitchFamily="18" charset="0"/>
              </a:rPr>
              <a:t>клиничких</a:t>
            </a:r>
            <a:r>
              <a:rPr lang="en-US" sz="1700" dirty="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700" dirty="0" smtClean="0">
                <a:latin typeface="TimesRoman" pitchFamily="2" charset="0"/>
                <a:cs typeface="Times New Roman" pitchFamily="18" charset="0"/>
              </a:rPr>
              <a:t>синдрома</a:t>
            </a:r>
            <a:endParaRPr lang="en-US" sz="1700" dirty="0" smtClean="0">
              <a:latin typeface="TimesRoman" pitchFamily="2" charset="0"/>
              <a:cs typeface="Times New Roman" pitchFamily="18" charset="0"/>
            </a:endParaRPr>
          </a:p>
          <a:p>
            <a:pPr algn="just" eaLnBrk="1" hangingPunct="1"/>
            <a:r>
              <a:rPr lang="sr-Cyrl-CS" sz="1700" dirty="0" smtClean="0">
                <a:latin typeface="TimesRoman" pitchFamily="2" charset="0"/>
                <a:cs typeface="Times New Roman" pitchFamily="18" charset="0"/>
              </a:rPr>
              <a:t>брзина</a:t>
            </a:r>
            <a:r>
              <a:rPr lang="en-US" sz="1700" dirty="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700" dirty="0" smtClean="0">
                <a:latin typeface="TimesRoman" pitchFamily="2" charset="0"/>
                <a:cs typeface="Times New Roman" pitchFamily="18" charset="0"/>
              </a:rPr>
              <a:t>прогресије</a:t>
            </a:r>
            <a:r>
              <a:rPr lang="en-US" sz="1700" dirty="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700" dirty="0" smtClean="0">
                <a:latin typeface="TimesRoman" pitchFamily="2" charset="0"/>
                <a:cs typeface="Times New Roman" pitchFamily="18" charset="0"/>
              </a:rPr>
              <a:t>клиничке</a:t>
            </a:r>
            <a:r>
              <a:rPr lang="en-US" sz="1700" dirty="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700" dirty="0" smtClean="0">
                <a:latin typeface="TimesRoman" pitchFamily="2" charset="0"/>
                <a:cs typeface="Times New Roman" pitchFamily="18" charset="0"/>
              </a:rPr>
              <a:t>слике</a:t>
            </a:r>
            <a:endParaRPr lang="en-US" sz="1700" dirty="0" smtClean="0">
              <a:latin typeface="TimesRoman" pitchFamily="2" charset="0"/>
              <a:cs typeface="Times New Roman" pitchFamily="18" charset="0"/>
            </a:endParaRPr>
          </a:p>
          <a:p>
            <a:pPr algn="just" eaLnBrk="1" hangingPunct="1"/>
            <a:r>
              <a:rPr lang="sr-Cyrl-CS" sz="1700" dirty="0" smtClean="0">
                <a:latin typeface="TimesRoman" pitchFamily="2" charset="0"/>
                <a:cs typeface="Times New Roman" pitchFamily="18" charset="0"/>
              </a:rPr>
              <a:t>стање</a:t>
            </a:r>
            <a:r>
              <a:rPr lang="en-US" sz="1700" dirty="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700" dirty="0" smtClean="0">
                <a:latin typeface="TimesRoman" pitchFamily="2" charset="0"/>
                <a:cs typeface="Times New Roman" pitchFamily="18" charset="0"/>
              </a:rPr>
              <a:t>плода</a:t>
            </a:r>
            <a:endParaRPr lang="en-US" sz="1700" dirty="0" smtClean="0">
              <a:latin typeface="TimesRoman" pitchFamily="2" charset="0"/>
              <a:cs typeface="Times New Roman" pitchFamily="18" charset="0"/>
            </a:endParaRP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990600" y="1844675"/>
            <a:ext cx="816292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just"/>
            <a:r>
              <a:rPr lang="sr-Cyrl-CS" sz="1700">
                <a:latin typeface="TimesRoman" pitchFamily="2" charset="0"/>
                <a:cs typeface="Times New Roman" pitchFamily="18" charset="0"/>
              </a:rPr>
              <a:t>Зависи</a:t>
            </a:r>
            <a:r>
              <a:rPr lang="en-US" sz="170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700">
                <a:latin typeface="TimesRoman" pitchFamily="2" charset="0"/>
                <a:cs typeface="Times New Roman" pitchFamily="18" charset="0"/>
              </a:rPr>
              <a:t>од</a:t>
            </a:r>
            <a:r>
              <a:rPr lang="en-US" sz="1700">
                <a:latin typeface="TimesRoman" pitchFamily="2" charset="0"/>
                <a:cs typeface="Times New Roman" pitchFamily="18" charset="0"/>
              </a:rPr>
              <a:t> : 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title"/>
          </p:nvPr>
        </p:nvSpPr>
        <p:spPr>
          <a:xfrm>
            <a:off x="871538" y="1166813"/>
            <a:ext cx="8162925" cy="457200"/>
          </a:xfrm>
          <a:noFill/>
        </p:spPr>
        <p:txBody>
          <a:bodyPr/>
          <a:lstStyle/>
          <a:p>
            <a:pPr eaLnBrk="1" hangingPunct="1"/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ЛЕЧЕЊЕ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1749" name="Rectangle 6"/>
          <p:cNvSpPr>
            <a:spLocks noChangeArrowheads="1"/>
          </p:cNvSpPr>
          <p:nvPr/>
        </p:nvSpPr>
        <p:spPr bwMode="auto">
          <a:xfrm>
            <a:off x="1219200" y="3200400"/>
            <a:ext cx="780415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симптоми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продубљују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наставак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 smtClean="0">
                <a:latin typeface="Times New Roman" pitchFamily="18" charset="0"/>
                <a:cs typeface="Times New Roman" pitchFamily="18" charset="0"/>
              </a:rPr>
              <a:t>трудноће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уз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интензивни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надзор</a:t>
            </a:r>
            <a:endParaRPr lang="en-US" sz="17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јасно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 smtClean="0">
                <a:latin typeface="Times New Roman" pitchFamily="18" charset="0"/>
                <a:cs typeface="Times New Roman" pitchFamily="18" charset="0"/>
              </a:rPr>
              <a:t>изражених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симптома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sr-Cyrl-CS" sz="1700" dirty="0" smtClean="0">
                <a:latin typeface="Times New Roman" pitchFamily="18" charset="0"/>
                <a:cs typeface="Times New Roman" pitchFamily="18" charset="0"/>
              </a:rPr>
              <a:t>завршетак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 smtClean="0">
                <a:latin typeface="Times New Roman" pitchFamily="18" charset="0"/>
                <a:cs typeface="Times New Roman" pitchFamily="18" charset="0"/>
              </a:rPr>
              <a:t>трудноће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СЦ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вацуум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форцепс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зависно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услова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342900" indent="-342900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en-US" sz="1700" i="1" dirty="0" err="1">
                <a:latin typeface="Times New Roman" pitchFamily="18" charset="0"/>
                <a:cs typeface="Times New Roman" pitchFamily="18" charset="0"/>
              </a:rPr>
              <a:t>Sy</a:t>
            </a:r>
            <a:r>
              <a:rPr lang="en-US" sz="17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700" i="1" dirty="0" err="1">
                <a:latin typeface="Times New Roman" pitchFamily="18" charset="0"/>
                <a:cs typeface="Times New Roman" pitchFamily="18" charset="0"/>
              </a:rPr>
              <a:t>Couveller</a:t>
            </a:r>
            <a:r>
              <a:rPr lang="en-US" sz="17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хитан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СЦ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700" dirty="0" smtClean="0">
                <a:latin typeface="Times New Roman" pitchFamily="18" charset="0"/>
                <a:cs typeface="Times New Roman" pitchFamily="18" charset="0"/>
              </a:rPr>
              <a:t>често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пуерперална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хистеректомија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Одмах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дати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 smtClean="0">
                <a:latin typeface="Times New Roman" pitchFamily="18" charset="0"/>
                <a:cs typeface="Times New Roman" pitchFamily="18" charset="0"/>
              </a:rPr>
              <a:t>све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sr-Cyrl-CS" sz="17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крв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плазму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1750" name="Rectangle 11"/>
          <p:cNvSpPr>
            <a:spLocks noChangeArrowheads="1"/>
          </p:cNvSpPr>
          <p:nvPr/>
        </p:nvSpPr>
        <p:spPr bwMode="auto">
          <a:xfrm>
            <a:off x="981075" y="5257800"/>
            <a:ext cx="816292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just"/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Треапија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 smtClean="0">
                <a:latin typeface="Times New Roman" pitchFamily="18" charset="0"/>
                <a:cs typeface="Times New Roman" pitchFamily="18" charset="0"/>
              </a:rPr>
              <a:t>поремећаја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коагулације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хематологом</a:t>
            </a:r>
            <a:r>
              <a:rPr lang="en-US" sz="1700" dirty="0">
                <a:latin typeface="TimesRoman" pitchFamily="2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5" name="Rectangle 3"/>
          <p:cNvSpPr>
            <a:spLocks noChangeArrowheads="1"/>
          </p:cNvSpPr>
          <p:nvPr/>
        </p:nvSpPr>
        <p:spPr bwMode="auto">
          <a:xfrm>
            <a:off x="1371600" y="1905000"/>
            <a:ext cx="67056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175" indent="-3175" algn="ctr">
              <a:lnSpc>
                <a:spcPct val="125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  <a:defRPr/>
            </a:pPr>
            <a:r>
              <a:rPr lang="en-US" sz="1600" dirty="0">
                <a:latin typeface="TimesRoman" pitchFamily="2" charset="0"/>
                <a:cs typeface="Times New Roman" pitchFamily="18" charset="0"/>
              </a:rPr>
              <a:t>	</a:t>
            </a:r>
            <a:r>
              <a:rPr lang="sr-Cyrl-CS" sz="1600" b="1" dirty="0">
                <a:latin typeface="TimesRoman" pitchFamily="2" charset="0"/>
                <a:cs typeface="Times New Roman" pitchFamily="18" charset="0"/>
              </a:rPr>
              <a:t>Абрупција</a:t>
            </a:r>
            <a:r>
              <a:rPr lang="en-US" sz="1600" b="1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b="1" dirty="0">
                <a:latin typeface="TimesRoman" pitchFamily="2" charset="0"/>
                <a:cs typeface="Times New Roman" pitchFamily="18" charset="0"/>
              </a:rPr>
              <a:t>постељице</a:t>
            </a:r>
            <a:endParaRPr lang="en-US" sz="1600" b="1" dirty="0">
              <a:latin typeface="TimesRoman" pitchFamily="2" charset="0"/>
              <a:cs typeface="Times New Roman" pitchFamily="18" charset="0"/>
            </a:endParaRPr>
          </a:p>
          <a:p>
            <a:pPr marL="3175" indent="-3175" algn="just">
              <a:lnSpc>
                <a:spcPct val="125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  <a:defRPr/>
            </a:pPr>
            <a:r>
              <a:rPr lang="en-US" sz="1600" dirty="0">
                <a:latin typeface="TimesRoman" pitchFamily="2" charset="0"/>
                <a:cs typeface="Times New Roman" pitchFamily="18" charset="0"/>
              </a:rPr>
              <a:t>  </a:t>
            </a:r>
          </a:p>
          <a:p>
            <a:pPr marL="3175" indent="-3175" algn="just">
              <a:lnSpc>
                <a:spcPct val="125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  <a:defRPr/>
            </a:pPr>
            <a:r>
              <a:rPr lang="en-US" sz="1600" dirty="0">
                <a:latin typeface="TimesRoman" pitchFamily="2" charset="0"/>
                <a:cs typeface="Times New Roman" pitchFamily="18" charset="0"/>
              </a:rPr>
              <a:t/>
            </a:r>
            <a:br>
              <a:rPr lang="en-US" sz="1600" dirty="0">
                <a:latin typeface="TimesRoman" pitchFamily="2" charset="0"/>
                <a:cs typeface="Times New Roman" pitchFamily="18" charset="0"/>
              </a:rPr>
            </a:b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Потпуно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 		</a:t>
            </a:r>
            <a:r>
              <a:rPr lang="sr-Cyrl-CS" sz="1600" dirty="0" smtClean="0">
                <a:latin typeface="TimesRoman" pitchFamily="2" charset="0"/>
                <a:cs typeface="Times New Roman" pitchFamily="18" charset="0"/>
              </a:rPr>
              <a:t>мајчино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		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фетално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		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хипертонус</a:t>
            </a:r>
            <a:endParaRPr lang="en-US" sz="1600" dirty="0">
              <a:latin typeface="TimesRoman" pitchFamily="2" charset="0"/>
              <a:cs typeface="Times New Roman" pitchFamily="18" charset="0"/>
            </a:endParaRPr>
          </a:p>
          <a:p>
            <a:pPr marL="3175" indent="-3175" algn="just">
              <a:lnSpc>
                <a:spcPct val="125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  <a:defRPr/>
            </a:pPr>
            <a:r>
              <a:rPr lang="en-US" sz="1600" dirty="0">
                <a:latin typeface="TimesRoman" pitchFamily="2" charset="0"/>
                <a:cs typeface="Times New Roman" pitchFamily="18" charset="0"/>
              </a:rPr>
              <a:t>	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одвајање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 		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искрварење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 	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крваренје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		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материце</a:t>
            </a:r>
            <a:endParaRPr lang="en-US" sz="1600" dirty="0">
              <a:latin typeface="TimesRoman" pitchFamily="2" charset="0"/>
              <a:cs typeface="Times New Roman" pitchFamily="18" charset="0"/>
            </a:endParaRPr>
          </a:p>
          <a:p>
            <a:pPr marL="3175" indent="-3175" algn="just">
              <a:lnSpc>
                <a:spcPct val="125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  <a:defRPr/>
            </a:pPr>
            <a:r>
              <a:rPr lang="en-US" sz="1600" dirty="0">
                <a:latin typeface="TimesRoman" pitchFamily="2" charset="0"/>
                <a:cs typeface="Times New Roman" pitchFamily="18" charset="0"/>
              </a:rPr>
              <a:t>	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постељице</a:t>
            </a:r>
            <a:endParaRPr lang="en-US" sz="1600" dirty="0">
              <a:latin typeface="TimesRoman" pitchFamily="2" charset="0"/>
              <a:cs typeface="Times New Roman" pitchFamily="18" charset="0"/>
            </a:endParaRPr>
          </a:p>
          <a:p>
            <a:pPr marL="3175" indent="-3175" algn="ctr">
              <a:lnSpc>
                <a:spcPct val="125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  <a:defRPr/>
            </a:pPr>
            <a:r>
              <a:rPr lang="en-US" sz="1600" dirty="0">
                <a:latin typeface="TimesRoman" pitchFamily="2" charset="0"/>
                <a:cs typeface="Times New Roman" pitchFamily="18" charset="0"/>
              </a:rPr>
              <a:t> </a:t>
            </a:r>
            <a:br>
              <a:rPr lang="en-US" sz="1600" dirty="0">
                <a:latin typeface="TimesRoman" pitchFamily="2" charset="0"/>
                <a:cs typeface="Times New Roman" pitchFamily="18" charset="0"/>
              </a:rPr>
            </a:br>
            <a:r>
              <a:rPr lang="sr-Cyrl-CS" sz="16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Roman" pitchFamily="2" charset="0"/>
                <a:cs typeface="Times New Roman" pitchFamily="18" charset="0"/>
              </a:rPr>
              <a:t>Ф</a:t>
            </a:r>
            <a:r>
              <a:rPr lang="en-US" sz="16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Roman" pitchFamily="2" charset="0"/>
                <a:cs typeface="Times New Roman" pitchFamily="18" charset="0"/>
              </a:rPr>
              <a:t>  </a:t>
            </a:r>
            <a:r>
              <a:rPr lang="sr-Cyrl-CS" sz="16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Roman" pitchFamily="2" charset="0"/>
                <a:cs typeface="Times New Roman" pitchFamily="18" charset="0"/>
              </a:rPr>
              <a:t>Е</a:t>
            </a:r>
            <a:r>
              <a:rPr lang="en-US" sz="16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Roman" pitchFamily="2" charset="0"/>
                <a:cs typeface="Times New Roman" pitchFamily="18" charset="0"/>
              </a:rPr>
              <a:t>  </a:t>
            </a:r>
            <a:r>
              <a:rPr lang="sr-Cyrl-CS" sz="16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Roman" pitchFamily="2" charset="0"/>
                <a:cs typeface="Times New Roman" pitchFamily="18" charset="0"/>
              </a:rPr>
              <a:t>Т</a:t>
            </a:r>
            <a:r>
              <a:rPr lang="en-US" sz="16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Roman" pitchFamily="2" charset="0"/>
                <a:cs typeface="Times New Roman" pitchFamily="18" charset="0"/>
              </a:rPr>
              <a:t>  </a:t>
            </a:r>
            <a:r>
              <a:rPr lang="sr-Cyrl-CS" sz="16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Roman" pitchFamily="2" charset="0"/>
                <a:cs typeface="Times New Roman" pitchFamily="18" charset="0"/>
              </a:rPr>
              <a:t>А</a:t>
            </a:r>
            <a:r>
              <a:rPr lang="en-US" sz="16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Roman" pitchFamily="2" charset="0"/>
                <a:cs typeface="Times New Roman" pitchFamily="18" charset="0"/>
              </a:rPr>
              <a:t>  </a:t>
            </a:r>
            <a:r>
              <a:rPr lang="sr-Cyrl-CS" sz="16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Roman" pitchFamily="2" charset="0"/>
                <a:cs typeface="Times New Roman" pitchFamily="18" charset="0"/>
              </a:rPr>
              <a:t>Л</a:t>
            </a:r>
            <a:r>
              <a:rPr lang="en-US" sz="16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Roman" pitchFamily="2" charset="0"/>
                <a:cs typeface="Times New Roman" pitchFamily="18" charset="0"/>
              </a:rPr>
              <a:t>  </a:t>
            </a:r>
            <a:r>
              <a:rPr lang="sr-Cyrl-CS" sz="16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Roman" pitchFamily="2" charset="0"/>
                <a:cs typeface="Times New Roman" pitchFamily="18" charset="0"/>
              </a:rPr>
              <a:t>Н</a:t>
            </a:r>
            <a:r>
              <a:rPr lang="en-US" sz="16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Roman" pitchFamily="2" charset="0"/>
                <a:cs typeface="Times New Roman" pitchFamily="18" charset="0"/>
              </a:rPr>
              <a:t>  </a:t>
            </a:r>
            <a:r>
              <a:rPr lang="sr-Cyrl-CS" sz="16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Roman" pitchFamily="2" charset="0"/>
                <a:cs typeface="Times New Roman" pitchFamily="18" charset="0"/>
              </a:rPr>
              <a:t>А</a:t>
            </a:r>
            <a:r>
              <a:rPr lang="en-US" sz="16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Roman" pitchFamily="2" charset="0"/>
                <a:cs typeface="Times New Roman" pitchFamily="18" charset="0"/>
              </a:rPr>
              <a:t>      </a:t>
            </a:r>
            <a:r>
              <a:rPr lang="sr-Cyrl-CS" sz="16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Roman" pitchFamily="2" charset="0"/>
                <a:cs typeface="Times New Roman" pitchFamily="18" charset="0"/>
              </a:rPr>
              <a:t>П</a:t>
            </a:r>
            <a:r>
              <a:rPr lang="en-US" sz="16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Roman" pitchFamily="2" charset="0"/>
                <a:cs typeface="Times New Roman" pitchFamily="18" charset="0"/>
              </a:rPr>
              <a:t>  </a:t>
            </a:r>
            <a:r>
              <a:rPr lang="sr-Cyrl-CS" sz="16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Roman" pitchFamily="2" charset="0"/>
                <a:cs typeface="Times New Roman" pitchFamily="18" charset="0"/>
              </a:rPr>
              <a:t>А</a:t>
            </a:r>
            <a:r>
              <a:rPr lang="en-US" sz="16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Roman" pitchFamily="2" charset="0"/>
                <a:cs typeface="Times New Roman" pitchFamily="18" charset="0"/>
              </a:rPr>
              <a:t>  </a:t>
            </a:r>
            <a:r>
              <a:rPr lang="sr-Cyrl-CS" sz="16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Roman" pitchFamily="2" charset="0"/>
                <a:cs typeface="Times New Roman" pitchFamily="18" charset="0"/>
              </a:rPr>
              <a:t>Т</a:t>
            </a:r>
            <a:r>
              <a:rPr lang="en-US" sz="16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Roman" pitchFamily="2" charset="0"/>
                <a:cs typeface="Times New Roman" pitchFamily="18" charset="0"/>
              </a:rPr>
              <a:t>  </a:t>
            </a:r>
            <a:r>
              <a:rPr lang="sr-Cyrl-CS" sz="16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Roman" pitchFamily="2" charset="0"/>
                <a:cs typeface="Times New Roman" pitchFamily="18" charset="0"/>
              </a:rPr>
              <a:t>Њ</a:t>
            </a:r>
            <a:r>
              <a:rPr lang="en-US" sz="16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Roman" pitchFamily="2" charset="0"/>
                <a:cs typeface="Times New Roman" pitchFamily="18" charset="0"/>
              </a:rPr>
              <a:t>  </a:t>
            </a:r>
            <a:r>
              <a:rPr lang="sr-Cyrl-CS" sz="16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Roman" pitchFamily="2" charset="0"/>
                <a:cs typeface="Times New Roman" pitchFamily="18" charset="0"/>
              </a:rPr>
              <a:t>А</a:t>
            </a:r>
            <a:endParaRPr lang="en-US" sz="1600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Roman" pitchFamily="2" charset="0"/>
              <a:cs typeface="Times New Roman" pitchFamily="18" charset="0"/>
            </a:endParaRPr>
          </a:p>
          <a:p>
            <a:pPr marL="3175" indent="-3175" algn="just">
              <a:lnSpc>
                <a:spcPct val="125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  <a:defRPr/>
            </a:pPr>
            <a:r>
              <a:rPr lang="en-US" sz="1600" dirty="0">
                <a:latin typeface="TimesRoman" pitchFamily="2" charset="0"/>
                <a:cs typeface="Times New Roman" pitchFamily="18" charset="0"/>
              </a:rPr>
              <a:t> </a:t>
            </a:r>
            <a:br>
              <a:rPr lang="en-US" sz="1600" dirty="0">
                <a:latin typeface="TimesRoman" pitchFamily="2" charset="0"/>
                <a:cs typeface="Times New Roman" pitchFamily="18" charset="0"/>
              </a:rPr>
            </a:b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Промптни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		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брза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трансфузија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	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тренутни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		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Промптни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 </a:t>
            </a:r>
          </a:p>
          <a:p>
            <a:pPr marL="3175" indent="-3175" algn="just">
              <a:lnSpc>
                <a:spcPct val="125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  <a:defRPr/>
            </a:pPr>
            <a:r>
              <a:rPr lang="en-US" sz="1600" dirty="0">
                <a:latin typeface="TimesRoman" pitchFamily="2" charset="0"/>
                <a:cs typeface="Times New Roman" pitchFamily="18" charset="0"/>
              </a:rPr>
              <a:t>	</a:t>
            </a:r>
            <a:r>
              <a:rPr lang="sr-Cyrl-CS" sz="1600" dirty="0" smtClean="0">
                <a:latin typeface="TimesRoman" pitchFamily="2" charset="0"/>
                <a:cs typeface="Times New Roman" pitchFamily="18" charset="0"/>
              </a:rPr>
              <a:t>порођај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		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Промптни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 		</a:t>
            </a:r>
            <a:r>
              <a:rPr lang="sr-Cyrl-CS" sz="1600" dirty="0" smtClean="0">
                <a:latin typeface="TimesRoman" pitchFamily="2" charset="0"/>
                <a:cs typeface="Times New Roman" pitchFamily="18" charset="0"/>
              </a:rPr>
              <a:t>поро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ђ</a:t>
            </a:r>
            <a:r>
              <a:rPr lang="sr-Cyrl-CS" sz="1600" dirty="0" smtClean="0">
                <a:latin typeface="TimesRoman" pitchFamily="2" charset="0"/>
                <a:cs typeface="Times New Roman" pitchFamily="18" charset="0"/>
              </a:rPr>
              <a:t>ај</a:t>
            </a:r>
            <a:r>
              <a:rPr lang="en-US" sz="1600" dirty="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и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 		</a:t>
            </a:r>
            <a:r>
              <a:rPr lang="sr-Cyrl-CS" sz="1600" dirty="0" smtClean="0">
                <a:latin typeface="TimesRoman" pitchFamily="2" charset="0"/>
                <a:cs typeface="Times New Roman" pitchFamily="18" charset="0"/>
              </a:rPr>
              <a:t>поро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ђ</a:t>
            </a:r>
            <a:r>
              <a:rPr lang="sr-Cyrl-CS" sz="1600" dirty="0" smtClean="0">
                <a:latin typeface="TimesRoman" pitchFamily="2" charset="0"/>
                <a:cs typeface="Times New Roman" pitchFamily="18" charset="0"/>
              </a:rPr>
              <a:t>ај</a:t>
            </a:r>
            <a:endParaRPr lang="en-US" sz="1600" dirty="0">
              <a:latin typeface="TimesRoman" pitchFamily="2" charset="0"/>
              <a:cs typeface="Times New Roman" pitchFamily="18" charset="0"/>
            </a:endParaRPr>
          </a:p>
          <a:p>
            <a:pPr marL="3175" indent="-3175" algn="just">
              <a:lnSpc>
                <a:spcPct val="125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  <a:defRPr/>
            </a:pPr>
            <a:r>
              <a:rPr lang="en-US" sz="1600" dirty="0">
                <a:latin typeface="TimesRoman" pitchFamily="2" charset="0"/>
                <a:cs typeface="Times New Roman" pitchFamily="18" charset="0"/>
              </a:rPr>
              <a:t>			</a:t>
            </a:r>
            <a:r>
              <a:rPr lang="sr-Cyrl-CS" sz="1600" dirty="0" smtClean="0">
                <a:latin typeface="TimesRoman" pitchFamily="2" charset="0"/>
                <a:cs typeface="Times New Roman" pitchFamily="18" charset="0"/>
              </a:rPr>
              <a:t>поро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ђ</a:t>
            </a:r>
            <a:r>
              <a:rPr lang="sr-Cyrl-CS" sz="1600" dirty="0" smtClean="0">
                <a:latin typeface="TimesRoman" pitchFamily="2" charset="0"/>
                <a:cs typeface="Times New Roman" pitchFamily="18" charset="0"/>
              </a:rPr>
              <a:t>ај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		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фетална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 </a:t>
            </a:r>
          </a:p>
          <a:p>
            <a:pPr marL="3175" indent="-3175" algn="just">
              <a:lnSpc>
                <a:spcPct val="125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  <a:defRPr/>
            </a:pPr>
            <a:r>
              <a:rPr lang="en-US" sz="1600" dirty="0">
                <a:latin typeface="TimesRoman" pitchFamily="2" charset="0"/>
                <a:cs typeface="Times New Roman" pitchFamily="18" charset="0"/>
              </a:rPr>
              <a:t>					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трансфузија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 </a:t>
            </a:r>
          </a:p>
        </p:txBody>
      </p:sp>
      <p:sp>
        <p:nvSpPr>
          <p:cNvPr id="32771" name="Rectangle 5"/>
          <p:cNvSpPr>
            <a:spLocks noGrp="1" noChangeArrowheads="1"/>
          </p:cNvSpPr>
          <p:nvPr>
            <p:ph type="title"/>
          </p:nvPr>
        </p:nvSpPr>
        <p:spPr>
          <a:xfrm>
            <a:off x="871538" y="1166813"/>
            <a:ext cx="8162925" cy="457200"/>
          </a:xfrm>
          <a:noFill/>
        </p:spPr>
        <p:txBody>
          <a:bodyPr/>
          <a:lstStyle/>
          <a:p>
            <a:pPr eaLnBrk="1" hangingPunct="1"/>
            <a:r>
              <a:rPr lang="sr-Cyrl-CS" sz="2400" b="1" smtClean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Абрупција</a:t>
            </a:r>
            <a:r>
              <a:rPr lang="en-US" sz="2400" b="1" smtClean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400" b="1" smtClean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постељице</a:t>
            </a:r>
            <a:r>
              <a:rPr lang="en-US" sz="2400" b="1" smtClean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: </a:t>
            </a:r>
            <a:r>
              <a:rPr lang="sr-Cyrl-CS" sz="2400" b="1" smtClean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асфиксија</a:t>
            </a:r>
            <a:r>
              <a:rPr lang="en-US" sz="2400" b="1" smtClean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400" b="1" smtClean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и</a:t>
            </a:r>
            <a:r>
              <a:rPr lang="en-US" sz="2400" b="1" smtClean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400" b="1" smtClean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смрт</a:t>
            </a:r>
            <a:r>
              <a:rPr lang="en-US" sz="2400" b="1" smtClean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400" b="1" smtClean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плода</a:t>
            </a:r>
            <a:endParaRPr lang="en-US" sz="2400" b="1" smtClean="0">
              <a:solidFill>
                <a:schemeClr val="hlink"/>
              </a:solidFill>
              <a:latin typeface="TimesRoman" pitchFamily="2" charset="0"/>
              <a:cs typeface="Times New Roman" pitchFamily="18" charset="0"/>
            </a:endParaRPr>
          </a:p>
        </p:txBody>
      </p:sp>
      <p:sp>
        <p:nvSpPr>
          <p:cNvPr id="32772" name="AutoShape 6"/>
          <p:cNvSpPr>
            <a:spLocks noChangeArrowheads="1"/>
          </p:cNvSpPr>
          <p:nvPr/>
        </p:nvSpPr>
        <p:spPr bwMode="auto">
          <a:xfrm>
            <a:off x="1676400" y="4021138"/>
            <a:ext cx="357188" cy="322262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73" name="AutoShape 7"/>
          <p:cNvSpPr>
            <a:spLocks noChangeArrowheads="1"/>
          </p:cNvSpPr>
          <p:nvPr/>
        </p:nvSpPr>
        <p:spPr bwMode="auto">
          <a:xfrm>
            <a:off x="3505200" y="4021138"/>
            <a:ext cx="355600" cy="322262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74" name="AutoShape 8"/>
          <p:cNvSpPr>
            <a:spLocks noChangeArrowheads="1"/>
          </p:cNvSpPr>
          <p:nvPr/>
        </p:nvSpPr>
        <p:spPr bwMode="auto">
          <a:xfrm>
            <a:off x="5283200" y="4021138"/>
            <a:ext cx="355600" cy="322262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75" name="AutoShape 9"/>
          <p:cNvSpPr>
            <a:spLocks noChangeArrowheads="1"/>
          </p:cNvSpPr>
          <p:nvPr/>
        </p:nvSpPr>
        <p:spPr bwMode="auto">
          <a:xfrm>
            <a:off x="7186613" y="4021138"/>
            <a:ext cx="357187" cy="322262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76" name="AutoShape 10"/>
          <p:cNvSpPr>
            <a:spLocks noChangeArrowheads="1"/>
          </p:cNvSpPr>
          <p:nvPr/>
        </p:nvSpPr>
        <p:spPr bwMode="auto">
          <a:xfrm>
            <a:off x="1676400" y="4706938"/>
            <a:ext cx="357188" cy="322262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77" name="AutoShape 11"/>
          <p:cNvSpPr>
            <a:spLocks noChangeArrowheads="1"/>
          </p:cNvSpPr>
          <p:nvPr/>
        </p:nvSpPr>
        <p:spPr bwMode="auto">
          <a:xfrm>
            <a:off x="3505200" y="4706938"/>
            <a:ext cx="355600" cy="322262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78" name="AutoShape 12"/>
          <p:cNvSpPr>
            <a:spLocks noChangeArrowheads="1"/>
          </p:cNvSpPr>
          <p:nvPr/>
        </p:nvSpPr>
        <p:spPr bwMode="auto">
          <a:xfrm>
            <a:off x="5283200" y="4706938"/>
            <a:ext cx="355600" cy="322262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79" name="AutoShape 13"/>
          <p:cNvSpPr>
            <a:spLocks noChangeArrowheads="1"/>
          </p:cNvSpPr>
          <p:nvPr/>
        </p:nvSpPr>
        <p:spPr bwMode="auto">
          <a:xfrm>
            <a:off x="7186613" y="4706938"/>
            <a:ext cx="357187" cy="322262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80" name="AutoShape 14"/>
          <p:cNvSpPr>
            <a:spLocks noChangeArrowheads="1"/>
          </p:cNvSpPr>
          <p:nvPr/>
        </p:nvSpPr>
        <p:spPr bwMode="auto">
          <a:xfrm>
            <a:off x="3505200" y="2574925"/>
            <a:ext cx="355600" cy="403225"/>
          </a:xfrm>
          <a:prstGeom prst="downArrow">
            <a:avLst>
              <a:gd name="adj1" fmla="val 50000"/>
              <a:gd name="adj2" fmla="val 28348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81" name="AutoShape 15"/>
          <p:cNvSpPr>
            <a:spLocks noChangeArrowheads="1"/>
          </p:cNvSpPr>
          <p:nvPr/>
        </p:nvSpPr>
        <p:spPr bwMode="auto">
          <a:xfrm>
            <a:off x="5283200" y="2574925"/>
            <a:ext cx="355600" cy="403225"/>
          </a:xfrm>
          <a:prstGeom prst="downArrow">
            <a:avLst>
              <a:gd name="adj1" fmla="val 50000"/>
              <a:gd name="adj2" fmla="val 28348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82" name="AutoShape 16"/>
          <p:cNvSpPr>
            <a:spLocks noChangeArrowheads="1"/>
          </p:cNvSpPr>
          <p:nvPr/>
        </p:nvSpPr>
        <p:spPr bwMode="auto">
          <a:xfrm rot="5400000">
            <a:off x="7104062" y="2578101"/>
            <a:ext cx="487363" cy="322262"/>
          </a:xfrm>
          <a:custGeom>
            <a:avLst/>
            <a:gdLst>
              <a:gd name="T0" fmla="*/ 173747960 w 21600"/>
              <a:gd name="T1" fmla="*/ 0 h 21600"/>
              <a:gd name="T2" fmla="*/ 173747960 w 21600"/>
              <a:gd name="T3" fmla="*/ 40376505 h 21600"/>
              <a:gd name="T4" fmla="*/ 37182658 w 21600"/>
              <a:gd name="T5" fmla="*/ 71733138 h 21600"/>
              <a:gd name="T6" fmla="*/ 248113255 w 21600"/>
              <a:gd name="T7" fmla="*/ 20188252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83" name="AutoShape 17"/>
          <p:cNvSpPr>
            <a:spLocks noChangeArrowheads="1"/>
          </p:cNvSpPr>
          <p:nvPr/>
        </p:nvSpPr>
        <p:spPr bwMode="auto">
          <a:xfrm rot="16200000" flipH="1">
            <a:off x="1747044" y="2543969"/>
            <a:ext cx="487363" cy="390525"/>
          </a:xfrm>
          <a:custGeom>
            <a:avLst/>
            <a:gdLst>
              <a:gd name="T0" fmla="*/ 173747960 w 21600"/>
              <a:gd name="T1" fmla="*/ 0 h 21600"/>
              <a:gd name="T2" fmla="*/ 173747960 w 21600"/>
              <a:gd name="T3" fmla="*/ 71853410 h 21600"/>
              <a:gd name="T4" fmla="*/ 37182658 w 21600"/>
              <a:gd name="T5" fmla="*/ 127655308 h 21600"/>
              <a:gd name="T6" fmla="*/ 248113255 w 21600"/>
              <a:gd name="T7" fmla="*/ 35926542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609600" y="764704"/>
            <a:ext cx="8077200" cy="5636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75" indent="-3175" algn="just">
              <a:lnSpc>
                <a:spcPct val="125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en-US" sz="2000" dirty="0">
                <a:latin typeface="TimesRoman" pitchFamily="2" charset="0"/>
                <a:cs typeface="Times New Roman" pitchFamily="18" charset="0"/>
              </a:rPr>
              <a:t>		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Абрупција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постељице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један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честих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узрока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смрти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плода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трећем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тромесечју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трудноће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(15%).</a:t>
            </a:r>
          </a:p>
          <a:p>
            <a:pPr marL="3175" indent="-3175" algn="just">
              <a:lnSpc>
                <a:spcPct val="125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3175" indent="-3175" algn="just">
              <a:lnSpc>
                <a:spcPct val="125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Ме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ђ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децом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преживела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одрубљивање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постељице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првој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години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живота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дијагностикују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зна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ајне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неуроло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ке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промене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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25%).</a:t>
            </a:r>
          </a:p>
          <a:p>
            <a:pPr marL="3175" indent="-3175" algn="just">
              <a:lnSpc>
                <a:spcPct val="125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3175" indent="-3175" algn="just">
              <a:lnSpc>
                <a:spcPct val="125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Зато</a:t>
            </a:r>
            <a:r>
              <a:rPr lang="en-US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нема</a:t>
            </a:r>
            <a:r>
              <a:rPr lang="en-US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чекања</a:t>
            </a:r>
            <a:r>
              <a:rPr lang="en-US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sr-Cyrl-CS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неким</a:t>
            </a:r>
            <a:r>
              <a:rPr lang="en-US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случајевима</a:t>
            </a:r>
            <a:r>
              <a:rPr lang="en-US" sz="2400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абрупција</a:t>
            </a:r>
            <a:r>
              <a:rPr lang="en-US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препозна</a:t>
            </a:r>
            <a:r>
              <a:rPr lang="en-US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једном</a:t>
            </a:r>
            <a:r>
              <a:rPr lang="en-US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кратком</a:t>
            </a:r>
            <a:r>
              <a:rPr lang="en-US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истовремено</a:t>
            </a:r>
            <a:r>
              <a:rPr lang="en-US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опасно</a:t>
            </a:r>
            <a:r>
              <a:rPr lang="en-US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дугом</a:t>
            </a:r>
            <a:r>
              <a:rPr lang="en-US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Cyrl-CS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периоду</a:t>
            </a:r>
            <a:r>
              <a:rPr lang="en-US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фаталним</a:t>
            </a:r>
            <a:r>
              <a:rPr lang="en-US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последицама</a:t>
            </a:r>
            <a:r>
              <a:rPr lang="en-US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плод</a:t>
            </a:r>
            <a:r>
              <a:rPr lang="en-US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мајку</a:t>
            </a:r>
            <a:r>
              <a:rPr lang="en-US" sz="24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38200" y="2927350"/>
            <a:ext cx="3657600" cy="1219200"/>
          </a:xfrm>
        </p:spPr>
        <p:txBody>
          <a:bodyPr>
            <a:normAutofit/>
          </a:bodyPr>
          <a:lstStyle/>
          <a:p>
            <a:pPr eaLnBrk="1" hangingPunct="1"/>
            <a:r>
              <a:rPr lang="sr-Cyrl-CS" sz="1400" smtClean="0">
                <a:latin typeface="TimesRoman" pitchFamily="2" charset="0"/>
                <a:cs typeface="Times New Roman" pitchFamily="18" charset="0"/>
              </a:rPr>
              <a:t>СЦ</a:t>
            </a:r>
            <a:r>
              <a:rPr lang="en-US" sz="1400" smtClean="0">
                <a:latin typeface="TimesRoman" pitchFamily="2" charset="0"/>
                <a:cs typeface="Times New Roman" pitchFamily="18" charset="0"/>
              </a:rPr>
              <a:t>/</a:t>
            </a:r>
            <a:r>
              <a:rPr lang="sr-Cyrl-CS" sz="1400" smtClean="0">
                <a:latin typeface="TimesRoman" pitchFamily="2" charset="0"/>
                <a:cs typeface="Times New Roman" pitchFamily="18" charset="0"/>
              </a:rPr>
              <a:t>хистеротомиа</a:t>
            </a:r>
            <a:endParaRPr lang="en-US" sz="1400" smtClean="0">
              <a:latin typeface="TimesRoman" pitchFamily="2" charset="0"/>
              <a:cs typeface="Times New Roman" pitchFamily="18" charset="0"/>
            </a:endParaRPr>
          </a:p>
          <a:p>
            <a:pPr eaLnBrk="1" hangingPunct="1"/>
            <a:r>
              <a:rPr lang="sr-Cyrl-CS" sz="1400" smtClean="0">
                <a:latin typeface="TimesRoman" pitchFamily="2" charset="0"/>
                <a:cs typeface="Times New Roman" pitchFamily="18" charset="0"/>
              </a:rPr>
              <a:t>ранија</a:t>
            </a:r>
            <a:r>
              <a:rPr lang="en-US" sz="140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400" smtClean="0">
                <a:latin typeface="TimesRoman" pitchFamily="2" charset="0"/>
                <a:cs typeface="Times New Roman" pitchFamily="18" charset="0"/>
              </a:rPr>
              <a:t>руптура</a:t>
            </a:r>
            <a:r>
              <a:rPr lang="en-US" sz="140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400" smtClean="0">
                <a:latin typeface="TimesRoman" pitchFamily="2" charset="0"/>
                <a:cs typeface="Times New Roman" pitchFamily="18" charset="0"/>
              </a:rPr>
              <a:t>утеруса</a:t>
            </a:r>
            <a:endParaRPr lang="en-US" sz="1400" smtClean="0">
              <a:latin typeface="TimesRoman" pitchFamily="2" charset="0"/>
              <a:cs typeface="Times New Roman" pitchFamily="18" charset="0"/>
            </a:endParaRPr>
          </a:p>
          <a:p>
            <a:pPr eaLnBrk="1" hangingPunct="1"/>
            <a:r>
              <a:rPr lang="sr-Cyrl-CS" sz="1400" smtClean="0">
                <a:latin typeface="TimesRoman" pitchFamily="2" charset="0"/>
                <a:cs typeface="Times New Roman" pitchFamily="18" charset="0"/>
              </a:rPr>
              <a:t>инцизија</a:t>
            </a:r>
            <a:r>
              <a:rPr lang="en-US" sz="140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400" smtClean="0">
                <a:latin typeface="TimesRoman" pitchFamily="2" charset="0"/>
                <a:cs typeface="Times New Roman" pitchFamily="18" charset="0"/>
              </a:rPr>
              <a:t>материце</a:t>
            </a:r>
            <a:r>
              <a:rPr lang="en-US" sz="140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400" smtClean="0">
                <a:latin typeface="TimesRoman" pitchFamily="2" charset="0"/>
                <a:cs typeface="Times New Roman" pitchFamily="18" charset="0"/>
              </a:rPr>
              <a:t>због</a:t>
            </a:r>
            <a:r>
              <a:rPr lang="en-US" sz="140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400" smtClean="0">
                <a:latin typeface="TimesRoman" pitchFamily="2" charset="0"/>
                <a:cs typeface="Times New Roman" pitchFamily="18" charset="0"/>
              </a:rPr>
              <a:t>миомектомије</a:t>
            </a:r>
            <a:endParaRPr lang="en-US" sz="1400" smtClean="0">
              <a:latin typeface="TimesRoman" pitchFamily="2" charset="0"/>
              <a:cs typeface="Times New Roman" pitchFamily="18" charset="0"/>
            </a:endParaRPr>
          </a:p>
          <a:p>
            <a:pPr eaLnBrk="1" hangingPunct="1"/>
            <a:r>
              <a:rPr lang="sr-Cyrl-CS" sz="1400" smtClean="0">
                <a:latin typeface="TimesRoman" pitchFamily="2" charset="0"/>
                <a:cs typeface="Times New Roman" pitchFamily="18" charset="0"/>
              </a:rPr>
              <a:t>метропластика</a:t>
            </a:r>
            <a:endParaRPr lang="en-US" sz="1400" smtClean="0">
              <a:latin typeface="TimesRoman" pitchFamily="2" charset="0"/>
              <a:cs typeface="Times New Roman" pitchFamily="18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990600" y="1752600"/>
            <a:ext cx="81629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ctr"/>
            <a:r>
              <a:rPr lang="sr-Cyrl-CS" sz="1800" b="1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Класификација</a:t>
            </a:r>
            <a:r>
              <a:rPr lang="en-US" sz="1800" b="1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800" b="1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узрока</a:t>
            </a:r>
            <a:r>
              <a:rPr lang="en-US" sz="1800" b="1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800" b="1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руптуре</a:t>
            </a:r>
            <a:r>
              <a:rPr lang="en-US" sz="1800" b="1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800" b="1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материце</a:t>
            </a:r>
            <a:r>
              <a:rPr lang="en-US" sz="1800" b="1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 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title"/>
          </p:nvPr>
        </p:nvSpPr>
        <p:spPr>
          <a:xfrm>
            <a:off x="871538" y="433388"/>
            <a:ext cx="8162925" cy="1190625"/>
          </a:xfrm>
          <a:noFill/>
        </p:spPr>
        <p:txBody>
          <a:bodyPr/>
          <a:lstStyle/>
          <a:p>
            <a:pPr eaLnBrk="1" hangingPunct="1"/>
            <a:r>
              <a:rPr lang="sr-Cyrl-CS" sz="3600" b="1" dirty="0" smtClean="0">
                <a:latin typeface="Times New Roman" pitchFamily="18" charset="0"/>
                <a:cs typeface="Times New Roman" pitchFamily="18" charset="0"/>
              </a:rPr>
              <a:t>ПРЕТЕЋА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b="1" dirty="0" smtClean="0">
                <a:latin typeface="Times New Roman" pitchFamily="18" charset="0"/>
                <a:cs typeface="Times New Roman" pitchFamily="18" charset="0"/>
              </a:rPr>
              <a:t>РУПТУРА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b="1" dirty="0" smtClean="0">
                <a:latin typeface="Times New Roman" pitchFamily="18" charset="0"/>
                <a:cs typeface="Times New Roman" pitchFamily="18" charset="0"/>
              </a:rPr>
              <a:t>РУПТУРА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b="1" dirty="0" smtClean="0">
                <a:latin typeface="Times New Roman" pitchFamily="18" charset="0"/>
                <a:cs typeface="Times New Roman" pitchFamily="18" charset="0"/>
              </a:rPr>
              <a:t>МАТЕРИЦЕ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b="1" dirty="0" smtClean="0">
                <a:latin typeface="Times New Roman" pitchFamily="18" charset="0"/>
                <a:cs typeface="Times New Roman" pitchFamily="18" charset="0"/>
              </a:rPr>
              <a:t>ПОРОЂАЈУ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609600" y="2286000"/>
            <a:ext cx="81629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just"/>
            <a:r>
              <a:rPr lang="sr-Cyrl-CS" sz="1600" b="1" dirty="0">
                <a:latin typeface="TimesRoman" pitchFamily="2" charset="0"/>
                <a:cs typeface="Times New Roman" pitchFamily="18" charset="0"/>
              </a:rPr>
              <a:t>Лезије</a:t>
            </a:r>
            <a:r>
              <a:rPr lang="en-US" sz="1600" b="1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b="1" dirty="0">
                <a:latin typeface="TimesRoman" pitchFamily="2" charset="0"/>
                <a:cs typeface="Times New Roman" pitchFamily="18" charset="0"/>
              </a:rPr>
              <a:t>материце</a:t>
            </a:r>
            <a:r>
              <a:rPr lang="en-US" sz="1600" b="1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b="1" dirty="0">
                <a:latin typeface="TimesRoman" pitchFamily="2" charset="0"/>
                <a:cs typeface="Times New Roman" pitchFamily="18" charset="0"/>
              </a:rPr>
              <a:t>пре</a:t>
            </a:r>
            <a:r>
              <a:rPr lang="en-US" sz="1600" b="1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b="1" dirty="0" smtClean="0">
                <a:latin typeface="TimesRoman" pitchFamily="2" charset="0"/>
                <a:cs typeface="Times New Roman" pitchFamily="18" charset="0"/>
              </a:rPr>
              <a:t>трудно</a:t>
            </a:r>
            <a:r>
              <a:rPr lang="sr-Cyrl-CS" sz="1600" b="1" dirty="0">
                <a:latin typeface="TimesRoman" pitchFamily="2" charset="0"/>
                <a:cs typeface="Times New Roman" pitchFamily="18" charset="0"/>
              </a:rPr>
              <a:t>ћ</a:t>
            </a:r>
            <a:r>
              <a:rPr lang="sr-Cyrl-CS" sz="1600" b="1" dirty="0" smtClean="0">
                <a:latin typeface="TimesRoman" pitchFamily="2" charset="0"/>
                <a:cs typeface="Times New Roman" pitchFamily="18" charset="0"/>
              </a:rPr>
              <a:t>е</a:t>
            </a:r>
            <a:endParaRPr lang="en-US" sz="1600" dirty="0">
              <a:latin typeface="TimesRoman" pitchFamily="2" charset="0"/>
              <a:cs typeface="Times New Roman" pitchFamily="18" charset="0"/>
            </a:endParaRPr>
          </a:p>
        </p:txBody>
      </p:sp>
      <p:sp>
        <p:nvSpPr>
          <p:cNvPr id="34822" name="Rectangle 7"/>
          <p:cNvSpPr>
            <a:spLocks noChangeArrowheads="1"/>
          </p:cNvSpPr>
          <p:nvPr/>
        </p:nvSpPr>
        <p:spPr bwMode="auto">
          <a:xfrm>
            <a:off x="609600" y="2622550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just"/>
            <a:r>
              <a:rPr lang="en-US" sz="1400" b="1" dirty="0">
                <a:latin typeface="TimesRoman" pitchFamily="2" charset="0"/>
                <a:cs typeface="Times New Roman" pitchFamily="18" charset="0"/>
              </a:rPr>
              <a:t>A. </a:t>
            </a:r>
            <a:r>
              <a:rPr lang="sr-Cyrl-CS" sz="1400" b="1" dirty="0" smtClean="0">
                <a:latin typeface="TimesRoman" pitchFamily="2" charset="0"/>
                <a:cs typeface="Times New Roman" pitchFamily="18" charset="0"/>
              </a:rPr>
              <a:t>Хиру</a:t>
            </a:r>
            <a:r>
              <a:rPr lang="sr-Cyrl-CS" sz="1400" b="1" dirty="0">
                <a:latin typeface="TimesRoman" pitchFamily="2" charset="0"/>
                <a:cs typeface="Times New Roman" pitchFamily="18" charset="0"/>
              </a:rPr>
              <a:t>ш</a:t>
            </a:r>
            <a:r>
              <a:rPr lang="sr-Cyrl-CS" sz="1400" b="1" dirty="0" smtClean="0">
                <a:latin typeface="TimesRoman" pitchFamily="2" charset="0"/>
                <a:cs typeface="Times New Roman" pitchFamily="18" charset="0"/>
              </a:rPr>
              <a:t>ке</a:t>
            </a:r>
            <a:r>
              <a:rPr lang="en-US" sz="1400" b="1" dirty="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400" b="1" dirty="0">
                <a:latin typeface="TimesRoman" pitchFamily="2" charset="0"/>
                <a:cs typeface="Times New Roman" pitchFamily="18" charset="0"/>
              </a:rPr>
              <a:t>интервенције</a:t>
            </a:r>
            <a:r>
              <a:rPr lang="en-US" sz="1400" b="1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400" b="1" dirty="0">
                <a:latin typeface="TimesRoman" pitchFamily="2" charset="0"/>
                <a:cs typeface="Times New Roman" pitchFamily="18" charset="0"/>
              </a:rPr>
              <a:t>на</a:t>
            </a:r>
            <a:r>
              <a:rPr lang="en-US" sz="1400" b="1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400" b="1" dirty="0">
                <a:latin typeface="TimesRoman" pitchFamily="2" charset="0"/>
                <a:cs typeface="Times New Roman" pitchFamily="18" charset="0"/>
              </a:rPr>
              <a:t>миометријуму</a:t>
            </a:r>
            <a:r>
              <a:rPr lang="en-US" sz="1400" dirty="0">
                <a:latin typeface="TimesRoman" pitchFamily="2" charset="0"/>
                <a:cs typeface="Times New Roman" pitchFamily="18" charset="0"/>
              </a:rPr>
              <a:t> </a:t>
            </a:r>
          </a:p>
        </p:txBody>
      </p:sp>
      <p:sp>
        <p:nvSpPr>
          <p:cNvPr id="34823" name="Rectangle 8"/>
          <p:cNvSpPr>
            <a:spLocks noChangeArrowheads="1"/>
          </p:cNvSpPr>
          <p:nvPr/>
        </p:nvSpPr>
        <p:spPr bwMode="auto">
          <a:xfrm>
            <a:off x="838200" y="4343400"/>
            <a:ext cx="3657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400" dirty="0">
                <a:latin typeface="TimesRoman" pitchFamily="2" charset="0"/>
                <a:cs typeface="Times New Roman" pitchFamily="18" charset="0"/>
              </a:rPr>
              <a:t>код</a:t>
            </a:r>
            <a:r>
              <a:rPr lang="en-US" sz="14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400" dirty="0">
                <a:latin typeface="TimesRoman" pitchFamily="2" charset="0"/>
                <a:cs typeface="Times New Roman" pitchFamily="18" charset="0"/>
              </a:rPr>
              <a:t>инструменталног</a:t>
            </a:r>
            <a:r>
              <a:rPr lang="en-US" sz="14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400" dirty="0">
                <a:latin typeface="TimesRoman" pitchFamily="2" charset="0"/>
                <a:cs typeface="Times New Roman" pitchFamily="18" charset="0"/>
              </a:rPr>
              <a:t>прекида</a:t>
            </a:r>
            <a:r>
              <a:rPr lang="en-US" sz="14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400" dirty="0" smtClean="0">
                <a:latin typeface="TimesRoman" pitchFamily="2" charset="0"/>
                <a:cs typeface="Times New Roman" pitchFamily="18" charset="0"/>
              </a:rPr>
              <a:t>трудноће</a:t>
            </a:r>
            <a:endParaRPr lang="en-US" sz="1400" dirty="0">
              <a:latin typeface="TimesRoman" pitchFamily="2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400" dirty="0" smtClean="0">
                <a:latin typeface="TimesRoman" pitchFamily="2" charset="0"/>
                <a:cs typeface="Times New Roman" pitchFamily="18" charset="0"/>
              </a:rPr>
              <a:t>о</a:t>
            </a:r>
            <a:r>
              <a:rPr lang="sr-Cyrl-CS" sz="1400" dirty="0">
                <a:latin typeface="TimesRoman" pitchFamily="2" charset="0"/>
                <a:cs typeface="Times New Roman" pitchFamily="18" charset="0"/>
              </a:rPr>
              <a:t>ш</a:t>
            </a:r>
            <a:r>
              <a:rPr lang="sr-Cyrl-CS" sz="1400" dirty="0" smtClean="0">
                <a:latin typeface="TimesRoman" pitchFamily="2" charset="0"/>
                <a:cs typeface="Times New Roman" pitchFamily="18" charset="0"/>
              </a:rPr>
              <a:t>тра</a:t>
            </a:r>
            <a:r>
              <a:rPr lang="en-US" sz="1400" dirty="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400" dirty="0">
                <a:latin typeface="TimesRoman" pitchFamily="2" charset="0"/>
                <a:cs typeface="Times New Roman" pitchFamily="18" charset="0"/>
              </a:rPr>
              <a:t>или</a:t>
            </a:r>
            <a:r>
              <a:rPr lang="en-US" sz="14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400" dirty="0">
                <a:latin typeface="TimesRoman" pitchFamily="2" charset="0"/>
                <a:cs typeface="Times New Roman" pitchFamily="18" charset="0"/>
              </a:rPr>
              <a:t>тупа</a:t>
            </a:r>
            <a:r>
              <a:rPr lang="en-US" sz="14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400" dirty="0">
                <a:latin typeface="TimesRoman" pitchFamily="2" charset="0"/>
                <a:cs typeface="Times New Roman" pitchFamily="18" charset="0"/>
              </a:rPr>
              <a:t>траума</a:t>
            </a:r>
            <a:r>
              <a:rPr lang="en-US" sz="14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400" dirty="0">
                <a:latin typeface="TimesRoman" pitchFamily="2" charset="0"/>
                <a:cs typeface="Times New Roman" pitchFamily="18" charset="0"/>
              </a:rPr>
              <a:t>материце</a:t>
            </a:r>
            <a:r>
              <a:rPr lang="en-US" sz="1400" dirty="0">
                <a:latin typeface="TimesRoman" pitchFamily="2" charset="0"/>
                <a:cs typeface="Times New Roman" pitchFamily="18" charset="0"/>
              </a:rPr>
              <a:t> (</a:t>
            </a:r>
            <a:r>
              <a:rPr lang="sr-Cyrl-CS" sz="1400" dirty="0">
                <a:latin typeface="TimesRoman" pitchFamily="2" charset="0"/>
                <a:cs typeface="Times New Roman" pitchFamily="18" charset="0"/>
              </a:rPr>
              <a:t>акцидент</a:t>
            </a:r>
            <a:r>
              <a:rPr lang="en-US" sz="1400" dirty="0">
                <a:latin typeface="TimesRoman" pitchFamily="2" charset="0"/>
                <a:cs typeface="Times New Roman" pitchFamily="18" charset="0"/>
              </a:rPr>
              <a:t>, </a:t>
            </a:r>
            <a:r>
              <a:rPr lang="sr-Cyrl-CS" sz="1400" dirty="0">
                <a:latin typeface="TimesRoman" pitchFamily="2" charset="0"/>
                <a:cs typeface="Times New Roman" pitchFamily="18" charset="0"/>
              </a:rPr>
              <a:t>хладно</a:t>
            </a:r>
            <a:r>
              <a:rPr lang="en-US" sz="14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400" dirty="0">
                <a:latin typeface="TimesRoman" pitchFamily="2" charset="0"/>
                <a:cs typeface="Times New Roman" pitchFamily="18" charset="0"/>
              </a:rPr>
              <a:t>или</a:t>
            </a:r>
            <a:r>
              <a:rPr lang="en-US" sz="14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400" dirty="0">
                <a:latin typeface="TimesRoman" pitchFamily="2" charset="0"/>
                <a:cs typeface="Times New Roman" pitchFamily="18" charset="0"/>
              </a:rPr>
              <a:t>ватрено</a:t>
            </a:r>
            <a:r>
              <a:rPr lang="en-US" sz="14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400" dirty="0">
                <a:latin typeface="TimesRoman" pitchFamily="2" charset="0"/>
                <a:cs typeface="Times New Roman" pitchFamily="18" charset="0"/>
              </a:rPr>
              <a:t>ору</a:t>
            </a:r>
            <a:r>
              <a:rPr lang="en-US" sz="1400" dirty="0">
                <a:latin typeface="TimesRoman" pitchFamily="2" charset="0"/>
                <a:cs typeface="Times New Roman" pitchFamily="18" charset="0"/>
              </a:rPr>
              <a:t>`</a:t>
            </a:r>
            <a:r>
              <a:rPr lang="sr-Cyrl-CS" sz="1400" dirty="0">
                <a:latin typeface="TimesRoman" pitchFamily="2" charset="0"/>
                <a:cs typeface="Times New Roman" pitchFamily="18" charset="0"/>
              </a:rPr>
              <a:t>је</a:t>
            </a:r>
            <a:r>
              <a:rPr lang="en-US" sz="1400" dirty="0">
                <a:latin typeface="TimesRoman" pitchFamily="2" charset="0"/>
                <a:cs typeface="Times New Roman" pitchFamily="18" charset="0"/>
              </a:rPr>
              <a:t>)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en-US" sz="1400" dirty="0">
                <a:latin typeface="TimesRoman" pitchFamily="2" charset="0"/>
                <a:cs typeface="Times New Roman" pitchFamily="18" charset="0"/>
              </a:rPr>
              <a:t>"</a:t>
            </a:r>
            <a:r>
              <a:rPr lang="sr-Cyrl-CS" sz="1400" dirty="0">
                <a:latin typeface="TimesRoman" pitchFamily="2" charset="0"/>
                <a:cs typeface="Times New Roman" pitchFamily="18" charset="0"/>
              </a:rPr>
              <a:t>Нема</a:t>
            </a:r>
            <a:r>
              <a:rPr lang="en-US" sz="1400" dirty="0">
                <a:latin typeface="TimesRoman" pitchFamily="2" charset="0"/>
                <a:cs typeface="Times New Roman" pitchFamily="18" charset="0"/>
              </a:rPr>
              <a:t>" </a:t>
            </a:r>
            <a:r>
              <a:rPr lang="sr-Cyrl-CS" sz="1400" dirty="0">
                <a:latin typeface="TimesRoman" pitchFamily="2" charset="0"/>
                <a:cs typeface="Times New Roman" pitchFamily="18" charset="0"/>
              </a:rPr>
              <a:t>руптура</a:t>
            </a:r>
            <a:r>
              <a:rPr lang="en-US" sz="14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400" dirty="0">
                <a:latin typeface="TimesRoman" pitchFamily="2" charset="0"/>
                <a:cs typeface="Times New Roman" pitchFamily="18" charset="0"/>
              </a:rPr>
              <a:t>у</a:t>
            </a:r>
            <a:r>
              <a:rPr lang="en-US" sz="14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400" dirty="0">
                <a:latin typeface="TimesRoman" pitchFamily="2" charset="0"/>
                <a:cs typeface="Times New Roman" pitchFamily="18" charset="0"/>
              </a:rPr>
              <a:t>претходној</a:t>
            </a:r>
            <a:r>
              <a:rPr lang="en-US" sz="14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400" dirty="0" smtClean="0">
                <a:latin typeface="TimesRoman" pitchFamily="2" charset="0"/>
                <a:cs typeface="Times New Roman" pitchFamily="18" charset="0"/>
              </a:rPr>
              <a:t>трудноћи</a:t>
            </a:r>
            <a:r>
              <a:rPr lang="en-US" sz="1400" dirty="0" smtClean="0">
                <a:latin typeface="TimesRoman" pitchFamily="2" charset="0"/>
                <a:cs typeface="Times New Roman" pitchFamily="18" charset="0"/>
              </a:rPr>
              <a:t> </a:t>
            </a:r>
            <a:endParaRPr lang="en-US" sz="1400" dirty="0">
              <a:latin typeface="TimesRoman" pitchFamily="2" charset="0"/>
              <a:cs typeface="Times New Roman" pitchFamily="18" charset="0"/>
            </a:endParaRPr>
          </a:p>
        </p:txBody>
      </p:sp>
      <p:sp>
        <p:nvSpPr>
          <p:cNvPr id="34824" name="Rectangle 9"/>
          <p:cNvSpPr>
            <a:spLocks noChangeArrowheads="1"/>
          </p:cNvSpPr>
          <p:nvPr/>
        </p:nvSpPr>
        <p:spPr bwMode="auto">
          <a:xfrm>
            <a:off x="609600" y="4038600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just"/>
            <a:r>
              <a:rPr lang="sr-Cyrl-CS" sz="1400" b="1">
                <a:latin typeface="TimesRoman" pitchFamily="2" charset="0"/>
                <a:cs typeface="Times New Roman" pitchFamily="18" charset="0"/>
              </a:rPr>
              <a:t>Б</a:t>
            </a:r>
            <a:r>
              <a:rPr lang="en-US" sz="1400" b="1">
                <a:latin typeface="TimesRoman" pitchFamily="2" charset="0"/>
                <a:cs typeface="Times New Roman" pitchFamily="18" charset="0"/>
              </a:rPr>
              <a:t>.</a:t>
            </a:r>
            <a:r>
              <a:rPr lang="sr-Cyrl-CS" sz="1400" b="1">
                <a:latin typeface="TimesRoman" pitchFamily="2" charset="0"/>
                <a:cs typeface="Times New Roman" pitchFamily="18" charset="0"/>
              </a:rPr>
              <a:t>Коинцидентна</a:t>
            </a:r>
            <a:r>
              <a:rPr lang="en-US" sz="1400" b="1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400" b="1">
                <a:latin typeface="TimesRoman" pitchFamily="2" charset="0"/>
                <a:cs typeface="Times New Roman" pitchFamily="18" charset="0"/>
              </a:rPr>
              <a:t>траума</a:t>
            </a:r>
            <a:r>
              <a:rPr lang="en-US" sz="1400" b="1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400" b="1">
                <a:latin typeface="TimesRoman" pitchFamily="2" charset="0"/>
                <a:cs typeface="Times New Roman" pitchFamily="18" charset="0"/>
              </a:rPr>
              <a:t>материце</a:t>
            </a:r>
            <a:r>
              <a:rPr lang="en-US" sz="1400">
                <a:latin typeface="TimesRoman" pitchFamily="2" charset="0"/>
                <a:cs typeface="Times New Roman" pitchFamily="18" charset="0"/>
              </a:rPr>
              <a:t> </a:t>
            </a:r>
          </a:p>
        </p:txBody>
      </p:sp>
      <p:sp>
        <p:nvSpPr>
          <p:cNvPr id="34825" name="Rectangle 10"/>
          <p:cNvSpPr>
            <a:spLocks noChangeArrowheads="1"/>
          </p:cNvSpPr>
          <p:nvPr/>
        </p:nvSpPr>
        <p:spPr bwMode="auto">
          <a:xfrm>
            <a:off x="5029200" y="2927350"/>
            <a:ext cx="396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200" dirty="0">
                <a:latin typeface="TimesRoman" pitchFamily="2" charset="0"/>
                <a:cs typeface="Times New Roman" pitchFamily="18" charset="0"/>
              </a:rPr>
              <a:t>присуство</a:t>
            </a:r>
            <a:r>
              <a:rPr lang="en-US" sz="12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200" dirty="0">
                <a:latin typeface="TimesRoman" pitchFamily="2" charset="0"/>
                <a:cs typeface="Times New Roman" pitchFamily="18" charset="0"/>
              </a:rPr>
              <a:t>интензивних</a:t>
            </a:r>
            <a:r>
              <a:rPr lang="en-US" sz="12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200" dirty="0">
                <a:latin typeface="TimesRoman" pitchFamily="2" charset="0"/>
                <a:cs typeface="Times New Roman" pitchFamily="18" charset="0"/>
              </a:rPr>
              <a:t>спонтаних</a:t>
            </a:r>
            <a:r>
              <a:rPr lang="en-US" sz="12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200" dirty="0">
                <a:latin typeface="TimesRoman" pitchFamily="2" charset="0"/>
                <a:cs typeface="Times New Roman" pitchFamily="18" charset="0"/>
              </a:rPr>
              <a:t>контракција</a:t>
            </a:r>
            <a:endParaRPr lang="en-US" sz="1200" dirty="0">
              <a:latin typeface="TimesRoman" pitchFamily="2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200" dirty="0">
                <a:latin typeface="TimesRoman" pitchFamily="2" charset="0"/>
                <a:cs typeface="Times New Roman" pitchFamily="18" charset="0"/>
              </a:rPr>
              <a:t>апликација</a:t>
            </a:r>
            <a:r>
              <a:rPr lang="en-US" sz="12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200" dirty="0">
                <a:latin typeface="TimesRoman" pitchFamily="2" charset="0"/>
                <a:cs typeface="Times New Roman" pitchFamily="18" charset="0"/>
              </a:rPr>
              <a:t>ПЛГ</a:t>
            </a:r>
            <a:r>
              <a:rPr lang="en-US" sz="1200" dirty="0">
                <a:latin typeface="TimesRoman" pitchFamily="2" charset="0"/>
                <a:cs typeface="Times New Roman" pitchFamily="18" charset="0"/>
              </a:rPr>
              <a:t>/</a:t>
            </a:r>
            <a:r>
              <a:rPr lang="sr-Cyrl-CS" sz="1200" dirty="0">
                <a:latin typeface="TimesRoman" pitchFamily="2" charset="0"/>
                <a:cs typeface="Times New Roman" pitchFamily="18" charset="0"/>
              </a:rPr>
              <a:t>о</a:t>
            </a:r>
            <a:r>
              <a:rPr lang="en-US" sz="1200" dirty="0">
                <a:latin typeface="TimesRoman" pitchFamily="2" charset="0"/>
                <a:cs typeface="Times New Roman" pitchFamily="18" charset="0"/>
              </a:rPr>
              <a:t>x</a:t>
            </a:r>
            <a:r>
              <a:rPr lang="sr-Cyrl-CS" sz="1200" dirty="0">
                <a:latin typeface="TimesRoman" pitchFamily="2" charset="0"/>
                <a:cs typeface="Times New Roman" pitchFamily="18" charset="0"/>
              </a:rPr>
              <a:t>итоцин</a:t>
            </a:r>
            <a:r>
              <a:rPr lang="en-US" sz="12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200" dirty="0">
                <a:latin typeface="TimesRoman" pitchFamily="2" charset="0"/>
                <a:cs typeface="Times New Roman" pitchFamily="18" charset="0"/>
              </a:rPr>
              <a:t>хипертони</a:t>
            </a:r>
            <a:r>
              <a:rPr lang="en-US" sz="1200" dirty="0">
                <a:latin typeface="TimesRoman" pitchFamily="2" charset="0"/>
                <a:cs typeface="Times New Roman" pitchFamily="18" charset="0"/>
              </a:rPr>
              <a:t> - </a:t>
            </a:r>
            <a:r>
              <a:rPr lang="sr-Cyrl-CS" sz="1200" dirty="0">
                <a:latin typeface="TimesRoman" pitchFamily="2" charset="0"/>
                <a:cs typeface="Times New Roman" pitchFamily="18" charset="0"/>
              </a:rPr>
              <a:t>раствор</a:t>
            </a:r>
            <a:endParaRPr lang="en-US" sz="1200" dirty="0">
              <a:latin typeface="TimesRoman" pitchFamily="2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200" dirty="0">
                <a:latin typeface="TimesRoman" pitchFamily="2" charset="0"/>
                <a:cs typeface="Times New Roman" pitchFamily="18" charset="0"/>
              </a:rPr>
              <a:t>спољна</a:t>
            </a:r>
            <a:r>
              <a:rPr lang="en-US" sz="12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200" dirty="0">
                <a:latin typeface="TimesRoman" pitchFamily="2" charset="0"/>
                <a:cs typeface="Times New Roman" pitchFamily="18" charset="0"/>
              </a:rPr>
              <a:t>траума</a:t>
            </a:r>
            <a:r>
              <a:rPr lang="en-US" sz="1200" dirty="0">
                <a:latin typeface="TimesRoman" pitchFamily="2" charset="0"/>
                <a:cs typeface="Times New Roman" pitchFamily="18" charset="0"/>
              </a:rPr>
              <a:t> (</a:t>
            </a:r>
            <a:r>
              <a:rPr lang="sr-Cyrl-CS" sz="1200" dirty="0" smtClean="0">
                <a:latin typeface="TimesRoman" pitchFamily="2" charset="0"/>
                <a:cs typeface="Times New Roman" pitchFamily="18" charset="0"/>
              </a:rPr>
              <a:t>о</a:t>
            </a:r>
            <a:r>
              <a:rPr lang="sr-Cyrl-CS" sz="1200" dirty="0">
                <a:latin typeface="TimesRoman" pitchFamily="2" charset="0"/>
                <a:cs typeface="Times New Roman" pitchFamily="18" charset="0"/>
              </a:rPr>
              <a:t>ш</a:t>
            </a:r>
            <a:r>
              <a:rPr lang="sr-Cyrl-CS" sz="1200" dirty="0" smtClean="0">
                <a:latin typeface="TimesRoman" pitchFamily="2" charset="0"/>
                <a:cs typeface="Times New Roman" pitchFamily="18" charset="0"/>
              </a:rPr>
              <a:t>тра</a:t>
            </a:r>
            <a:r>
              <a:rPr lang="en-US" sz="1200" dirty="0">
                <a:latin typeface="TimesRoman" pitchFamily="2" charset="0"/>
                <a:cs typeface="Times New Roman" pitchFamily="18" charset="0"/>
              </a:rPr>
              <a:t>/</a:t>
            </a:r>
            <a:r>
              <a:rPr lang="sr-Cyrl-CS" sz="1200" dirty="0">
                <a:latin typeface="TimesRoman" pitchFamily="2" charset="0"/>
                <a:cs typeface="Times New Roman" pitchFamily="18" charset="0"/>
              </a:rPr>
              <a:t>тупа</a:t>
            </a:r>
            <a:r>
              <a:rPr lang="en-US" sz="1200" dirty="0">
                <a:latin typeface="TimesRoman" pitchFamily="2" charset="0"/>
                <a:cs typeface="Times New Roman" pitchFamily="18" charset="0"/>
              </a:rPr>
              <a:t>)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200" dirty="0">
                <a:latin typeface="TimesRoman" pitchFamily="2" charset="0"/>
                <a:cs typeface="Times New Roman" pitchFamily="18" charset="0"/>
              </a:rPr>
              <a:t>прерастегнутост</a:t>
            </a:r>
            <a:r>
              <a:rPr lang="en-US" sz="12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200" dirty="0">
                <a:latin typeface="TimesRoman" pitchFamily="2" charset="0"/>
                <a:cs typeface="Times New Roman" pitchFamily="18" charset="0"/>
              </a:rPr>
              <a:t>материце</a:t>
            </a:r>
            <a:r>
              <a:rPr lang="en-US" sz="1200" dirty="0">
                <a:latin typeface="TimesRoman" pitchFamily="2" charset="0"/>
                <a:cs typeface="Times New Roman" pitchFamily="18" charset="0"/>
              </a:rPr>
              <a:t> </a:t>
            </a:r>
          </a:p>
        </p:txBody>
      </p:sp>
      <p:sp>
        <p:nvSpPr>
          <p:cNvPr id="34826" name="Rectangle 11"/>
          <p:cNvSpPr>
            <a:spLocks noChangeArrowheads="1"/>
          </p:cNvSpPr>
          <p:nvPr/>
        </p:nvSpPr>
        <p:spPr bwMode="auto">
          <a:xfrm>
            <a:off x="4800600" y="2622550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just"/>
            <a:r>
              <a:rPr lang="en-US" sz="1400" b="1" dirty="0">
                <a:latin typeface="TimesRoman" pitchFamily="2" charset="0"/>
                <a:cs typeface="Times New Roman" pitchFamily="18" charset="0"/>
              </a:rPr>
              <a:t>A. </a:t>
            </a:r>
            <a:r>
              <a:rPr lang="sr-Cyrl-CS" sz="1400" b="1" dirty="0">
                <a:latin typeface="TimesRoman" pitchFamily="2" charset="0"/>
                <a:cs typeface="Times New Roman" pitchFamily="18" charset="0"/>
              </a:rPr>
              <a:t>Пре</a:t>
            </a:r>
            <a:r>
              <a:rPr lang="en-US" sz="1400" b="1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400" b="1" dirty="0" smtClean="0">
                <a:latin typeface="TimesRoman" pitchFamily="2" charset="0"/>
                <a:cs typeface="Times New Roman" pitchFamily="18" charset="0"/>
              </a:rPr>
              <a:t>поро</a:t>
            </a:r>
            <a:r>
              <a:rPr lang="sr-Cyrl-CS" sz="1400" b="1" dirty="0">
                <a:latin typeface="TimesRoman" pitchFamily="2" charset="0"/>
                <a:cs typeface="Times New Roman" pitchFamily="18" charset="0"/>
              </a:rPr>
              <a:t>ђ</a:t>
            </a:r>
            <a:r>
              <a:rPr lang="sr-Cyrl-CS" sz="1400" b="1" dirty="0" smtClean="0">
                <a:latin typeface="TimesRoman" pitchFamily="2" charset="0"/>
                <a:cs typeface="Times New Roman" pitchFamily="18" charset="0"/>
              </a:rPr>
              <a:t>аја</a:t>
            </a:r>
            <a:r>
              <a:rPr lang="en-US" sz="1400" dirty="0" smtClean="0">
                <a:latin typeface="TimesRoman" pitchFamily="2" charset="0"/>
                <a:cs typeface="Times New Roman" pitchFamily="18" charset="0"/>
              </a:rPr>
              <a:t> </a:t>
            </a:r>
            <a:endParaRPr lang="en-US" sz="1400" dirty="0">
              <a:latin typeface="TimesRoman" pitchFamily="2" charset="0"/>
              <a:cs typeface="Times New Roman" pitchFamily="18" charset="0"/>
            </a:endParaRPr>
          </a:p>
        </p:txBody>
      </p:sp>
      <p:sp>
        <p:nvSpPr>
          <p:cNvPr id="34827" name="Rectangle 12"/>
          <p:cNvSpPr>
            <a:spLocks noChangeArrowheads="1"/>
          </p:cNvSpPr>
          <p:nvPr/>
        </p:nvSpPr>
        <p:spPr bwMode="auto">
          <a:xfrm>
            <a:off x="5029200" y="4356100"/>
            <a:ext cx="396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400" dirty="0" smtClean="0">
                <a:latin typeface="TimesRoman" pitchFamily="2" charset="0"/>
                <a:cs typeface="Times New Roman" pitchFamily="18" charset="0"/>
              </a:rPr>
              <a:t>унутрашњи</a:t>
            </a:r>
            <a:r>
              <a:rPr lang="en-US" sz="1400" dirty="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400" dirty="0">
                <a:latin typeface="TimesRoman" pitchFamily="2" charset="0"/>
                <a:cs typeface="Times New Roman" pitchFamily="18" charset="0"/>
              </a:rPr>
              <a:t>окрет</a:t>
            </a:r>
            <a:endParaRPr lang="en-US" sz="1400" dirty="0">
              <a:latin typeface="TimesRoman" pitchFamily="2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400" dirty="0">
                <a:latin typeface="TimesRoman" pitchFamily="2" charset="0"/>
                <a:cs typeface="Times New Roman" pitchFamily="18" charset="0"/>
              </a:rPr>
              <a:t>форцепс</a:t>
            </a:r>
            <a:endParaRPr lang="en-US" sz="1400" dirty="0">
              <a:latin typeface="TimesRoman" pitchFamily="2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400" dirty="0" smtClean="0">
                <a:latin typeface="TimesRoman" pitchFamily="2" charset="0"/>
                <a:cs typeface="Times New Roman" pitchFamily="18" charset="0"/>
              </a:rPr>
              <a:t>карли</a:t>
            </a:r>
            <a:r>
              <a:rPr lang="sr-Cyrl-CS" sz="1400" dirty="0">
                <a:latin typeface="TimesRoman" pitchFamily="2" charset="0"/>
                <a:cs typeface="Times New Roman" pitchFamily="18" charset="0"/>
              </a:rPr>
              <a:t>ч</a:t>
            </a:r>
            <a:r>
              <a:rPr lang="sr-Cyrl-CS" sz="1400" dirty="0" smtClean="0">
                <a:latin typeface="TimesRoman" pitchFamily="2" charset="0"/>
                <a:cs typeface="Times New Roman" pitchFamily="18" charset="0"/>
              </a:rPr>
              <a:t>на</a:t>
            </a:r>
            <a:r>
              <a:rPr lang="en-US" sz="1400" dirty="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400" dirty="0">
                <a:latin typeface="TimesRoman" pitchFamily="2" charset="0"/>
                <a:cs typeface="Times New Roman" pitchFamily="18" charset="0"/>
              </a:rPr>
              <a:t>презентација</a:t>
            </a:r>
            <a:endParaRPr lang="en-US" sz="1400" dirty="0">
              <a:latin typeface="TimesRoman" pitchFamily="2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400" dirty="0">
                <a:latin typeface="TimesRoman" pitchFamily="2" charset="0"/>
                <a:cs typeface="Times New Roman" pitchFamily="18" charset="0"/>
              </a:rPr>
              <a:t>аномалија</a:t>
            </a:r>
            <a:r>
              <a:rPr lang="en-US" sz="14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400" dirty="0">
                <a:latin typeface="TimesRoman" pitchFamily="2" charset="0"/>
                <a:cs typeface="Times New Roman" pitchFamily="18" charset="0"/>
              </a:rPr>
              <a:t>фетуса</a:t>
            </a:r>
            <a:r>
              <a:rPr lang="en-US" sz="1400" dirty="0">
                <a:latin typeface="TimesRoman" pitchFamily="2" charset="0"/>
                <a:cs typeface="Times New Roman" pitchFamily="18" charset="0"/>
              </a:rPr>
              <a:t> (</a:t>
            </a:r>
            <a:r>
              <a:rPr lang="sr-Cyrl-CS" sz="1400" dirty="0">
                <a:latin typeface="TimesRoman" pitchFamily="2" charset="0"/>
                <a:cs typeface="Times New Roman" pitchFamily="18" charset="0"/>
              </a:rPr>
              <a:t>претерана</a:t>
            </a:r>
            <a:r>
              <a:rPr lang="en-US" sz="14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400" dirty="0">
                <a:latin typeface="TimesRoman" pitchFamily="2" charset="0"/>
                <a:cs typeface="Times New Roman" pitchFamily="18" charset="0"/>
              </a:rPr>
              <a:t>дистензија</a:t>
            </a:r>
            <a:r>
              <a:rPr lang="en-US" sz="1400" dirty="0">
                <a:latin typeface="TimesRoman" pitchFamily="2" charset="0"/>
                <a:cs typeface="Times New Roman" pitchFamily="18" charset="0"/>
              </a:rPr>
              <a:t>)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400" dirty="0">
                <a:latin typeface="TimesRoman" pitchFamily="2" charset="0"/>
                <a:cs typeface="Times New Roman" pitchFamily="18" charset="0"/>
              </a:rPr>
              <a:t>притисак</a:t>
            </a:r>
            <a:r>
              <a:rPr lang="en-US" sz="14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400" dirty="0">
                <a:latin typeface="TimesRoman" pitchFamily="2" charset="0"/>
                <a:cs typeface="Times New Roman" pitchFamily="18" charset="0"/>
              </a:rPr>
              <a:t>на</a:t>
            </a:r>
            <a:r>
              <a:rPr lang="en-US" sz="14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400" dirty="0">
                <a:latin typeface="TimesRoman" pitchFamily="2" charset="0"/>
                <a:cs typeface="Times New Roman" pitchFamily="18" charset="0"/>
              </a:rPr>
              <a:t>фундус</a:t>
            </a:r>
            <a:r>
              <a:rPr lang="en-US" sz="14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400" dirty="0">
                <a:latin typeface="TimesRoman" pitchFamily="2" charset="0"/>
                <a:cs typeface="Times New Roman" pitchFamily="18" charset="0"/>
              </a:rPr>
              <a:t>у</a:t>
            </a:r>
            <a:r>
              <a:rPr lang="en-US" sz="14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400" dirty="0">
                <a:latin typeface="TimesRoman" pitchFamily="2" charset="0"/>
                <a:cs typeface="Times New Roman" pitchFamily="18" charset="0"/>
              </a:rPr>
              <a:t>експулзији</a:t>
            </a:r>
            <a:r>
              <a:rPr lang="en-US" sz="14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400" dirty="0">
                <a:latin typeface="TimesRoman" pitchFamily="2" charset="0"/>
                <a:cs typeface="Times New Roman" pitchFamily="18" charset="0"/>
              </a:rPr>
              <a:t>плода</a:t>
            </a:r>
            <a:endParaRPr lang="en-US" sz="1400" dirty="0">
              <a:latin typeface="TimesRoman" pitchFamily="2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400" dirty="0" smtClean="0">
                <a:latin typeface="TimesRoman" pitchFamily="2" charset="0"/>
                <a:cs typeface="Times New Roman" pitchFamily="18" charset="0"/>
              </a:rPr>
              <a:t>оте</a:t>
            </a:r>
            <a:r>
              <a:rPr lang="sr-Cyrl-CS" sz="1400" dirty="0">
                <a:latin typeface="TimesRoman" pitchFamily="2" charset="0"/>
                <a:cs typeface="Times New Roman" pitchFamily="18" charset="0"/>
              </a:rPr>
              <a:t>ж</a:t>
            </a:r>
            <a:r>
              <a:rPr lang="sr-Cyrl-CS" sz="1400" dirty="0" smtClean="0">
                <a:latin typeface="TimesRoman" pitchFamily="2" charset="0"/>
                <a:cs typeface="Times New Roman" pitchFamily="18" charset="0"/>
              </a:rPr>
              <a:t>ана</a:t>
            </a:r>
            <a:r>
              <a:rPr lang="en-US" sz="1400" dirty="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400" dirty="0">
                <a:latin typeface="TimesRoman" pitchFamily="2" charset="0"/>
                <a:cs typeface="Times New Roman" pitchFamily="18" charset="0"/>
              </a:rPr>
              <a:t>мануелна</a:t>
            </a:r>
            <a:r>
              <a:rPr lang="en-US" sz="14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400" dirty="0">
                <a:latin typeface="TimesRoman" pitchFamily="2" charset="0"/>
                <a:cs typeface="Times New Roman" pitchFamily="18" charset="0"/>
              </a:rPr>
              <a:t>екстракција</a:t>
            </a:r>
            <a:endParaRPr lang="en-US" sz="1400" dirty="0">
              <a:latin typeface="TimesRoman" pitchFamily="2" charset="0"/>
              <a:cs typeface="Times New Roman" pitchFamily="18" charset="0"/>
            </a:endParaRPr>
          </a:p>
        </p:txBody>
      </p:sp>
      <p:sp>
        <p:nvSpPr>
          <p:cNvPr id="34828" name="Rectangle 13"/>
          <p:cNvSpPr>
            <a:spLocks noChangeArrowheads="1"/>
          </p:cNvSpPr>
          <p:nvPr/>
        </p:nvSpPr>
        <p:spPr bwMode="auto">
          <a:xfrm>
            <a:off x="4859338" y="4076700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just"/>
            <a:r>
              <a:rPr lang="sr-Cyrl-CS" sz="1400" b="1" dirty="0">
                <a:latin typeface="TimesRoman" pitchFamily="2" charset="0"/>
                <a:cs typeface="Times New Roman" pitchFamily="18" charset="0"/>
              </a:rPr>
              <a:t>Б</a:t>
            </a:r>
            <a:r>
              <a:rPr lang="en-US" sz="1400" b="1" dirty="0">
                <a:latin typeface="TimesRoman" pitchFamily="2" charset="0"/>
                <a:cs typeface="Times New Roman" pitchFamily="18" charset="0"/>
              </a:rPr>
              <a:t>. </a:t>
            </a:r>
            <a:r>
              <a:rPr lang="sr-Cyrl-CS" sz="1400" b="1" dirty="0">
                <a:latin typeface="TimesRoman" pitchFamily="2" charset="0"/>
                <a:cs typeface="Times New Roman" pitchFamily="18" charset="0"/>
              </a:rPr>
              <a:t>Током</a:t>
            </a:r>
            <a:r>
              <a:rPr lang="en-US" sz="1400" b="1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400" b="1" dirty="0" smtClean="0">
                <a:latin typeface="TimesRoman" pitchFamily="2" charset="0"/>
                <a:cs typeface="Times New Roman" pitchFamily="18" charset="0"/>
              </a:rPr>
              <a:t>поро</a:t>
            </a:r>
            <a:r>
              <a:rPr lang="sr-Cyrl-CS" sz="1400" b="1" dirty="0">
                <a:latin typeface="TimesRoman" pitchFamily="2" charset="0"/>
                <a:cs typeface="Times New Roman" pitchFamily="18" charset="0"/>
              </a:rPr>
              <a:t>ђ</a:t>
            </a:r>
            <a:r>
              <a:rPr lang="sr-Cyrl-CS" sz="1400" b="1" dirty="0" smtClean="0">
                <a:latin typeface="TimesRoman" pitchFamily="2" charset="0"/>
                <a:cs typeface="Times New Roman" pitchFamily="18" charset="0"/>
              </a:rPr>
              <a:t>аја</a:t>
            </a:r>
            <a:r>
              <a:rPr lang="en-US" sz="1400" dirty="0" smtClean="0">
                <a:latin typeface="TimesRoman" pitchFamily="2" charset="0"/>
                <a:cs typeface="Times New Roman" pitchFamily="18" charset="0"/>
              </a:rPr>
              <a:t> </a:t>
            </a:r>
            <a:endParaRPr lang="en-US" sz="1400" dirty="0">
              <a:latin typeface="TimesRoman" pitchFamily="2" charset="0"/>
              <a:cs typeface="Times New Roman" pitchFamily="18" charset="0"/>
            </a:endParaRPr>
          </a:p>
        </p:txBody>
      </p:sp>
      <p:sp>
        <p:nvSpPr>
          <p:cNvPr id="34829" name="AutoShape 14"/>
          <p:cNvSpPr>
            <a:spLocks noChangeArrowheads="1"/>
          </p:cNvSpPr>
          <p:nvPr/>
        </p:nvSpPr>
        <p:spPr bwMode="auto">
          <a:xfrm>
            <a:off x="4443413" y="2359025"/>
            <a:ext cx="357187" cy="3584575"/>
          </a:xfrm>
          <a:prstGeom prst="downArrow">
            <a:avLst>
              <a:gd name="adj1" fmla="val 32259"/>
              <a:gd name="adj2" fmla="val 39956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30" name="AutoShape 15"/>
          <p:cNvSpPr>
            <a:spLocks noChangeArrowheads="1"/>
          </p:cNvSpPr>
          <p:nvPr/>
        </p:nvSpPr>
        <p:spPr bwMode="auto">
          <a:xfrm rot="5400000">
            <a:off x="7062788" y="1957388"/>
            <a:ext cx="487362" cy="322262"/>
          </a:xfrm>
          <a:custGeom>
            <a:avLst/>
            <a:gdLst>
              <a:gd name="T0" fmla="*/ 173747243 w 21600"/>
              <a:gd name="T1" fmla="*/ 0 h 21600"/>
              <a:gd name="T2" fmla="*/ 173747243 w 21600"/>
              <a:gd name="T3" fmla="*/ 40376505 h 21600"/>
              <a:gd name="T4" fmla="*/ 37182514 w 21600"/>
              <a:gd name="T5" fmla="*/ 71733138 h 21600"/>
              <a:gd name="T6" fmla="*/ 248111663 w 21600"/>
              <a:gd name="T7" fmla="*/ 20188252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31" name="AutoShape 16"/>
          <p:cNvSpPr>
            <a:spLocks noChangeArrowheads="1"/>
          </p:cNvSpPr>
          <p:nvPr/>
        </p:nvSpPr>
        <p:spPr bwMode="auto">
          <a:xfrm rot="16200000" flipH="1">
            <a:off x="2223295" y="1923256"/>
            <a:ext cx="487362" cy="390525"/>
          </a:xfrm>
          <a:custGeom>
            <a:avLst/>
            <a:gdLst>
              <a:gd name="T0" fmla="*/ 173747243 w 21600"/>
              <a:gd name="T1" fmla="*/ 0 h 21600"/>
              <a:gd name="T2" fmla="*/ 173747243 w 21600"/>
              <a:gd name="T3" fmla="*/ 71853410 h 21600"/>
              <a:gd name="T4" fmla="*/ 37182514 w 21600"/>
              <a:gd name="T5" fmla="*/ 127655308 h 21600"/>
              <a:gd name="T6" fmla="*/ 248111663 w 21600"/>
              <a:gd name="T7" fmla="*/ 35926542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32" name="Rectangle 17"/>
          <p:cNvSpPr>
            <a:spLocks noChangeArrowheads="1"/>
          </p:cNvSpPr>
          <p:nvPr/>
        </p:nvSpPr>
        <p:spPr bwMode="auto">
          <a:xfrm>
            <a:off x="609600" y="5791200"/>
            <a:ext cx="81629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just"/>
            <a:r>
              <a:rPr lang="sr-Cyrl-CS" sz="1600" b="1" dirty="0">
                <a:latin typeface="TimesRoman" pitchFamily="2" charset="0"/>
                <a:cs typeface="Times New Roman" pitchFamily="18" charset="0"/>
              </a:rPr>
              <a:t>Лезије</a:t>
            </a:r>
            <a:r>
              <a:rPr lang="en-US" sz="1600" b="1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b="1" dirty="0">
                <a:latin typeface="TimesRoman" pitchFamily="2" charset="0"/>
                <a:cs typeface="Times New Roman" pitchFamily="18" charset="0"/>
              </a:rPr>
              <a:t>материце</a:t>
            </a:r>
            <a:r>
              <a:rPr lang="en-US" sz="1600" b="1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b="1" dirty="0">
                <a:latin typeface="TimesRoman" pitchFamily="2" charset="0"/>
                <a:cs typeface="Times New Roman" pitchFamily="18" charset="0"/>
              </a:rPr>
              <a:t>у</a:t>
            </a:r>
            <a:r>
              <a:rPr lang="en-US" sz="1600" b="1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b="1" dirty="0" smtClean="0">
                <a:latin typeface="TimesRoman" pitchFamily="2" charset="0"/>
                <a:cs typeface="Times New Roman" pitchFamily="18" charset="0"/>
              </a:rPr>
              <a:t>трудно</a:t>
            </a:r>
            <a:r>
              <a:rPr lang="sr-Cyrl-CS" sz="1600" b="1" dirty="0">
                <a:latin typeface="TimesRoman" pitchFamily="2" charset="0"/>
                <a:cs typeface="Times New Roman" pitchFamily="18" charset="0"/>
              </a:rPr>
              <a:t>ћ</a:t>
            </a:r>
            <a:r>
              <a:rPr lang="sr-Cyrl-CS" sz="1600" b="1" dirty="0" smtClean="0">
                <a:latin typeface="TimesRoman" pitchFamily="2" charset="0"/>
                <a:cs typeface="Times New Roman" pitchFamily="18" charset="0"/>
              </a:rPr>
              <a:t>и</a:t>
            </a:r>
            <a:r>
              <a:rPr lang="en-US" sz="1600" b="1" dirty="0" smtClean="0">
                <a:latin typeface="TimesRoman" pitchFamily="2" charset="0"/>
                <a:cs typeface="Times New Roman" pitchFamily="18" charset="0"/>
              </a:rPr>
              <a:t> </a:t>
            </a:r>
            <a:endParaRPr lang="en-US" sz="1600" b="1" dirty="0">
              <a:latin typeface="TimesRoman" pitchFamily="2" charset="0"/>
              <a:cs typeface="Times New Roman" pitchFamily="18" charset="0"/>
            </a:endParaRPr>
          </a:p>
        </p:txBody>
      </p:sp>
      <p:sp>
        <p:nvSpPr>
          <p:cNvPr id="34833" name="Rectangle 18"/>
          <p:cNvSpPr>
            <a:spLocks noChangeArrowheads="1"/>
          </p:cNvSpPr>
          <p:nvPr/>
        </p:nvSpPr>
        <p:spPr bwMode="auto">
          <a:xfrm>
            <a:off x="990600" y="6034088"/>
            <a:ext cx="81629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ctr"/>
            <a:r>
              <a:rPr lang="sr-Cyrl-CS" sz="1800" b="1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Дефекти</a:t>
            </a:r>
            <a:r>
              <a:rPr lang="en-US" sz="1800" b="1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800" b="1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материце</a:t>
            </a:r>
            <a:r>
              <a:rPr lang="en-US" sz="1800" b="1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800" b="1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који</a:t>
            </a:r>
            <a:r>
              <a:rPr lang="en-US" sz="1800" b="1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800" b="1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нису</a:t>
            </a:r>
            <a:r>
              <a:rPr lang="en-US" sz="1800" b="1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800" b="1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везани</a:t>
            </a:r>
            <a:r>
              <a:rPr lang="en-US" sz="1800" b="1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800" b="1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за</a:t>
            </a:r>
            <a:r>
              <a:rPr lang="en-US" sz="1800" b="1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800" b="1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трауму</a:t>
            </a:r>
            <a:r>
              <a:rPr lang="en-US" sz="1800" b="1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 </a:t>
            </a:r>
          </a:p>
        </p:txBody>
      </p:sp>
      <p:sp>
        <p:nvSpPr>
          <p:cNvPr id="34834" name="Rectangle 19"/>
          <p:cNvSpPr>
            <a:spLocks noChangeArrowheads="1"/>
          </p:cNvSpPr>
          <p:nvPr/>
        </p:nvSpPr>
        <p:spPr bwMode="auto">
          <a:xfrm>
            <a:off x="609600" y="6400800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just"/>
            <a:r>
              <a:rPr lang="sr-Cyrl-CS" sz="1400" b="1">
                <a:latin typeface="TimesRoman" pitchFamily="2" charset="0"/>
                <a:cs typeface="Times New Roman" pitchFamily="18" charset="0"/>
              </a:rPr>
              <a:t>А</a:t>
            </a:r>
            <a:r>
              <a:rPr lang="en-US" sz="1400" b="1">
                <a:latin typeface="TimesRoman" pitchFamily="2" charset="0"/>
                <a:cs typeface="Times New Roman" pitchFamily="18" charset="0"/>
              </a:rPr>
              <a:t>. </a:t>
            </a:r>
            <a:r>
              <a:rPr lang="sr-Cyrl-CS" sz="1400" b="1">
                <a:latin typeface="TimesRoman" pitchFamily="2" charset="0"/>
                <a:cs typeface="Times New Roman" pitchFamily="18" charset="0"/>
              </a:rPr>
              <a:t>Конгенитални</a:t>
            </a:r>
            <a:r>
              <a:rPr lang="en-US" sz="1400">
                <a:latin typeface="TimesRoman" pitchFamily="2" charset="0"/>
                <a:cs typeface="Times New Roman" pitchFamily="18" charset="0"/>
              </a:rPr>
              <a:t> </a:t>
            </a:r>
          </a:p>
        </p:txBody>
      </p:sp>
      <p:sp>
        <p:nvSpPr>
          <p:cNvPr id="34835" name="Rectangle 20"/>
          <p:cNvSpPr>
            <a:spLocks noChangeArrowheads="1"/>
          </p:cNvSpPr>
          <p:nvPr/>
        </p:nvSpPr>
        <p:spPr bwMode="auto">
          <a:xfrm>
            <a:off x="4800600" y="6400800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just"/>
            <a:r>
              <a:rPr lang="sr-Cyrl-CS" sz="1400" b="1" dirty="0">
                <a:latin typeface="TimesRoman" pitchFamily="2" charset="0"/>
                <a:cs typeface="Times New Roman" pitchFamily="18" charset="0"/>
              </a:rPr>
              <a:t>Б</a:t>
            </a:r>
            <a:r>
              <a:rPr lang="en-US" sz="1400" b="1" dirty="0">
                <a:latin typeface="TimesRoman" pitchFamily="2" charset="0"/>
                <a:cs typeface="Times New Roman" pitchFamily="18" charset="0"/>
              </a:rPr>
              <a:t>. </a:t>
            </a:r>
            <a:r>
              <a:rPr lang="sr-Cyrl-CS" sz="1400" b="1" dirty="0" smtClean="0">
                <a:latin typeface="TimesRoman" pitchFamily="2" charset="0"/>
                <a:cs typeface="Times New Roman" pitchFamily="18" charset="0"/>
              </a:rPr>
              <a:t>Сте</a:t>
            </a:r>
            <a:r>
              <a:rPr lang="sr-Cyrl-CS" sz="1400" b="1" dirty="0">
                <a:latin typeface="TimesRoman" pitchFamily="2" charset="0"/>
                <a:cs typeface="Times New Roman" pitchFamily="18" charset="0"/>
              </a:rPr>
              <a:t>ч</a:t>
            </a:r>
            <a:r>
              <a:rPr lang="sr-Cyrl-CS" sz="1400" b="1" dirty="0" smtClean="0">
                <a:latin typeface="TimesRoman" pitchFamily="2" charset="0"/>
                <a:cs typeface="Times New Roman" pitchFamily="18" charset="0"/>
              </a:rPr>
              <a:t>ени</a:t>
            </a:r>
            <a:r>
              <a:rPr lang="en-US" sz="1400" dirty="0" smtClean="0">
                <a:latin typeface="TimesRoman" pitchFamily="2" charset="0"/>
                <a:cs typeface="Times New Roman" pitchFamily="18" charset="0"/>
              </a:rPr>
              <a:t> </a:t>
            </a:r>
            <a:endParaRPr lang="en-US" sz="1400" dirty="0">
              <a:latin typeface="TimesRoman" pitchFamily="2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762000" y="1828800"/>
            <a:ext cx="79248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75" indent="-3175" algn="just">
              <a:lnSpc>
                <a:spcPct val="125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en-US" sz="2000" dirty="0">
                <a:latin typeface="TimesRoman" pitchFamily="2" charset="0"/>
                <a:cs typeface="Times New Roman" pitchFamily="18" charset="0"/>
              </a:rPr>
              <a:t>		</a:t>
            </a:r>
            <a:r>
              <a:rPr lang="sr-Cyrl-CS" sz="2000" b="1" dirty="0">
                <a:latin typeface="TimesRoman" pitchFamily="2" charset="0"/>
                <a:cs typeface="Times New Roman" pitchFamily="18" charset="0"/>
              </a:rPr>
              <a:t>Руптура</a:t>
            </a:r>
            <a:r>
              <a:rPr lang="en-US" sz="2000" b="1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000" b="1" dirty="0">
                <a:latin typeface="TimesRoman" pitchFamily="2" charset="0"/>
                <a:cs typeface="Times New Roman" pitchFamily="18" charset="0"/>
              </a:rPr>
              <a:t>материце</a:t>
            </a:r>
            <a:r>
              <a:rPr lang="en-US" sz="2000" b="1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000" b="1" dirty="0">
                <a:latin typeface="TimesRoman" pitchFamily="2" charset="0"/>
                <a:cs typeface="Times New Roman" pitchFamily="18" charset="0"/>
              </a:rPr>
              <a:t>у</a:t>
            </a:r>
            <a:r>
              <a:rPr lang="en-US" sz="2000" b="1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000" b="1" dirty="0" smtClean="0">
                <a:latin typeface="TimesRoman" pitchFamily="2" charset="0"/>
                <a:cs typeface="Times New Roman" pitchFamily="18" charset="0"/>
              </a:rPr>
              <a:t>поро</a:t>
            </a:r>
            <a:r>
              <a:rPr lang="sr-Cyrl-CS" sz="2000" b="1" dirty="0">
                <a:latin typeface="TimesRoman" pitchFamily="2" charset="0"/>
                <a:cs typeface="Times New Roman" pitchFamily="18" charset="0"/>
              </a:rPr>
              <a:t>ђ</a:t>
            </a:r>
            <a:r>
              <a:rPr lang="sr-Cyrl-CS" sz="2000" b="1" dirty="0" smtClean="0">
                <a:latin typeface="TimesRoman" pitchFamily="2" charset="0"/>
                <a:cs typeface="Times New Roman" pitchFamily="18" charset="0"/>
              </a:rPr>
              <a:t>ају</a:t>
            </a:r>
            <a:r>
              <a:rPr lang="en-US" sz="2000" b="1" dirty="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000" b="1" dirty="0">
                <a:latin typeface="TimesRoman" pitchFamily="2" charset="0"/>
                <a:cs typeface="Times New Roman" pitchFamily="18" charset="0"/>
              </a:rPr>
              <a:t>готово</a:t>
            </a:r>
            <a:r>
              <a:rPr lang="en-US" sz="2000" b="1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000" b="1" dirty="0">
                <a:latin typeface="TimesRoman" pitchFamily="2" charset="0"/>
                <a:cs typeface="Times New Roman" pitchFamily="18" charset="0"/>
              </a:rPr>
              <a:t>увек</a:t>
            </a:r>
            <a:r>
              <a:rPr lang="en-US" sz="2000" b="1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000" b="1" dirty="0">
                <a:latin typeface="TimesRoman" pitchFamily="2" charset="0"/>
                <a:cs typeface="Times New Roman" pitchFamily="18" charset="0"/>
              </a:rPr>
              <a:t>се</a:t>
            </a:r>
            <a:r>
              <a:rPr lang="en-US" sz="2000" b="1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000" b="1" dirty="0" smtClean="0">
                <a:latin typeface="TimesRoman" pitchFamily="2" charset="0"/>
                <a:cs typeface="Times New Roman" pitchFamily="18" charset="0"/>
              </a:rPr>
              <a:t>де</a:t>
            </a:r>
            <a:r>
              <a:rPr lang="sr-Cyrl-CS" sz="2000" b="1" dirty="0">
                <a:latin typeface="TimesRoman" pitchFamily="2" charset="0"/>
                <a:cs typeface="Times New Roman" pitchFamily="18" charset="0"/>
              </a:rPr>
              <a:t>ш</a:t>
            </a:r>
            <a:r>
              <a:rPr lang="sr-Cyrl-CS" sz="2000" b="1" dirty="0" smtClean="0">
                <a:latin typeface="TimesRoman" pitchFamily="2" charset="0"/>
                <a:cs typeface="Times New Roman" pitchFamily="18" charset="0"/>
              </a:rPr>
              <a:t>ава</a:t>
            </a:r>
            <a:r>
              <a:rPr lang="en-US" sz="2000" b="1" dirty="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000" b="1" dirty="0">
                <a:latin typeface="TimesRoman" pitchFamily="2" charset="0"/>
                <a:cs typeface="Times New Roman" pitchFamily="18" charset="0"/>
              </a:rPr>
              <a:t>код</a:t>
            </a:r>
            <a:r>
              <a:rPr lang="en-US" sz="2000" b="1" dirty="0">
                <a:latin typeface="TimesRoman" pitchFamily="2" charset="0"/>
                <a:cs typeface="Times New Roman" pitchFamily="18" charset="0"/>
              </a:rPr>
              <a:t> "</a:t>
            </a:r>
            <a:r>
              <a:rPr lang="sr-Cyrl-CS" sz="2000" b="1" dirty="0">
                <a:latin typeface="TimesRoman" pitchFamily="2" charset="0"/>
                <a:cs typeface="Times New Roman" pitchFamily="18" charset="0"/>
              </a:rPr>
              <a:t>пуног</a:t>
            </a:r>
            <a:r>
              <a:rPr lang="en-US" sz="2000" b="1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000" b="1" dirty="0">
                <a:latin typeface="TimesRoman" pitchFamily="2" charset="0"/>
                <a:cs typeface="Times New Roman" pitchFamily="18" charset="0"/>
              </a:rPr>
              <a:t>утеруса</a:t>
            </a:r>
            <a:r>
              <a:rPr lang="en-US" sz="2000" b="1" dirty="0">
                <a:latin typeface="TimesRoman" pitchFamily="2" charset="0"/>
                <a:cs typeface="Times New Roman" pitchFamily="18" charset="0"/>
              </a:rPr>
              <a:t>" </a:t>
            </a:r>
            <a:r>
              <a:rPr lang="sr-Cyrl-CS" sz="2000" b="1" dirty="0">
                <a:latin typeface="TimesRoman" pitchFamily="2" charset="0"/>
                <a:cs typeface="Times New Roman" pitchFamily="18" charset="0"/>
              </a:rPr>
              <a:t>који</a:t>
            </a:r>
            <a:r>
              <a:rPr lang="en-US" sz="2000" b="1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000" b="1" dirty="0">
                <a:latin typeface="TimesRoman" pitchFamily="2" charset="0"/>
                <a:cs typeface="Times New Roman" pitchFamily="18" charset="0"/>
              </a:rPr>
              <a:t>је</a:t>
            </a:r>
            <a:r>
              <a:rPr lang="en-US" sz="2000" b="1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000" b="1" dirty="0">
                <a:latin typeface="TimesRoman" pitchFamily="2" charset="0"/>
                <a:cs typeface="Times New Roman" pitchFamily="18" charset="0"/>
              </a:rPr>
              <a:t>у</a:t>
            </a:r>
            <a:r>
              <a:rPr lang="en-US" sz="2000" b="1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000" b="1" dirty="0">
                <a:latin typeface="TimesRoman" pitchFamily="2" charset="0"/>
                <a:cs typeface="Times New Roman" pitchFamily="18" charset="0"/>
              </a:rPr>
              <a:t>контракцији</a:t>
            </a:r>
            <a:r>
              <a:rPr lang="en-US" sz="2000" b="1" dirty="0">
                <a:latin typeface="TimesRoman" pitchFamily="2" charset="0"/>
                <a:cs typeface="Times New Roman" pitchFamily="18" charset="0"/>
              </a:rPr>
              <a:t>, </a:t>
            </a:r>
            <a:r>
              <a:rPr lang="sr-Cyrl-CS" sz="2000" b="1" dirty="0">
                <a:latin typeface="TimesRoman" pitchFamily="2" charset="0"/>
                <a:cs typeface="Times New Roman" pitchFamily="18" charset="0"/>
              </a:rPr>
              <a:t>а</a:t>
            </a:r>
            <a:r>
              <a:rPr lang="en-US" sz="2000" b="1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000" b="1" dirty="0" smtClean="0">
                <a:latin typeface="TimesRoman" pitchFamily="2" charset="0"/>
                <a:cs typeface="Times New Roman" pitchFamily="18" charset="0"/>
              </a:rPr>
              <a:t>најћешће</a:t>
            </a:r>
            <a:r>
              <a:rPr lang="en-US" sz="2000" b="1" dirty="0" smtClean="0">
                <a:latin typeface="TimesRoman" pitchFamily="2" charset="0"/>
                <a:cs typeface="Times New Roman" pitchFamily="18" charset="0"/>
              </a:rPr>
              <a:t> </a:t>
            </a:r>
            <a:endParaRPr lang="en-US" sz="2000" b="1" dirty="0">
              <a:latin typeface="TimesRoman" pitchFamily="2" charset="0"/>
              <a:cs typeface="Times New Roman" pitchFamily="18" charset="0"/>
            </a:endParaRPr>
          </a:p>
          <a:p>
            <a:pPr marL="3175" indent="-3175" algn="just">
              <a:lnSpc>
                <a:spcPct val="125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endParaRPr lang="en-US" sz="2000" b="1" dirty="0">
              <a:latin typeface="TimesRoman" pitchFamily="2" charset="0"/>
              <a:cs typeface="Times New Roman" pitchFamily="18" charset="0"/>
            </a:endParaRPr>
          </a:p>
          <a:p>
            <a:pPr marL="3175" indent="-3175" algn="just">
              <a:lnSpc>
                <a:spcPct val="125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endParaRPr lang="en-US" sz="2000" dirty="0">
              <a:latin typeface="TimesRoman" pitchFamily="2" charset="0"/>
              <a:cs typeface="Times New Roman" pitchFamily="18" charset="0"/>
            </a:endParaRPr>
          </a:p>
          <a:p>
            <a:pPr marL="3175" indent="-3175" algn="just">
              <a:lnSpc>
                <a:spcPct val="125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en-US" sz="2000" dirty="0">
                <a:latin typeface="TimesRoman" pitchFamily="2" charset="0"/>
                <a:cs typeface="Times New Roman" pitchFamily="18" charset="0"/>
              </a:rPr>
              <a:t>	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Узрок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руптуре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поро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|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ају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буду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евити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трудови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настоје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савладају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отпор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изгону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плода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2000" b="1" dirty="0">
                <a:latin typeface="Times New Roman" pitchFamily="18" charset="0"/>
                <a:cs typeface="Times New Roman" pitchFamily="18" charset="0"/>
              </a:rPr>
              <a:t>спонтана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  <a:cs typeface="Times New Roman" pitchFamily="18" charset="0"/>
              </a:rPr>
              <a:t>руптура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одн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сн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нека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аку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ерских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интервенција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током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другог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порођајног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ба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2000" b="1" dirty="0">
                <a:latin typeface="Times New Roman" pitchFamily="18" charset="0"/>
                <a:cs typeface="Times New Roman" pitchFamily="18" charset="0"/>
              </a:rPr>
              <a:t>ви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CS" sz="2000" b="1" dirty="0">
                <a:latin typeface="Times New Roman" pitchFamily="18" charset="0"/>
                <a:cs typeface="Times New Roman" pitchFamily="18" charset="0"/>
              </a:rPr>
              <a:t>лентна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  <a:cs typeface="Times New Roman" pitchFamily="18" charset="0"/>
              </a:rPr>
              <a:t>руптура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3175" indent="-3175" algn="just">
              <a:lnSpc>
                <a:spcPct val="125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слу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ају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грчевити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трудови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постају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учесталији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па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постепено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прелазе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непрекидне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контракције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развија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клиничка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Roman" pitchFamily="2" charset="0"/>
                <a:cs typeface="Times New Roman" pitchFamily="18" charset="0"/>
              </a:rPr>
              <a:t>слика</a:t>
            </a:r>
            <a:r>
              <a:rPr lang="en-US" sz="2000" dirty="0">
                <a:latin typeface="TimesRoman" pitchFamily="2" charset="0"/>
                <a:cs typeface="Times New Roman" pitchFamily="18" charset="0"/>
              </a:rPr>
              <a:t> </a:t>
            </a:r>
          </a:p>
        </p:txBody>
      </p:sp>
      <p:sp>
        <p:nvSpPr>
          <p:cNvPr id="35843" name="AutoShape 5"/>
          <p:cNvSpPr>
            <a:spLocks noChangeArrowheads="1"/>
          </p:cNvSpPr>
          <p:nvPr/>
        </p:nvSpPr>
        <p:spPr bwMode="auto">
          <a:xfrm>
            <a:off x="7010400" y="6096000"/>
            <a:ext cx="1425575" cy="241300"/>
          </a:xfrm>
          <a:prstGeom prst="rightArrow">
            <a:avLst>
              <a:gd name="adj1" fmla="val 50000"/>
              <a:gd name="adj2" fmla="val 14769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44" name="Rectangle 8"/>
          <p:cNvSpPr>
            <a:spLocks noChangeArrowheads="1"/>
          </p:cNvSpPr>
          <p:nvPr/>
        </p:nvSpPr>
        <p:spPr bwMode="auto">
          <a:xfrm>
            <a:off x="1981200" y="2667000"/>
            <a:ext cx="6629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800" b="1" dirty="0">
                <a:latin typeface="TimesRoman" pitchFamily="2" charset="0"/>
                <a:cs typeface="Times New Roman" pitchFamily="18" charset="0"/>
              </a:rPr>
              <a:t>код</a:t>
            </a:r>
            <a:r>
              <a:rPr lang="en-US" sz="1800" b="1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800" b="1" dirty="0">
                <a:latin typeface="TimesRoman" pitchFamily="2" charset="0"/>
                <a:cs typeface="Times New Roman" pitchFamily="18" charset="0"/>
              </a:rPr>
              <a:t>пацијанткиње</a:t>
            </a:r>
            <a:r>
              <a:rPr lang="en-US" sz="1800" b="1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800" b="1" dirty="0">
                <a:latin typeface="TimesRoman" pitchFamily="2" charset="0"/>
                <a:cs typeface="Times New Roman" pitchFamily="18" charset="0"/>
              </a:rPr>
              <a:t>са</a:t>
            </a:r>
            <a:r>
              <a:rPr lang="en-US" sz="1800" b="1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800" b="1" dirty="0">
                <a:latin typeface="TimesRoman" pitchFamily="2" charset="0"/>
                <a:cs typeface="Times New Roman" pitchFamily="18" charset="0"/>
              </a:rPr>
              <a:t>претходним</a:t>
            </a:r>
            <a:r>
              <a:rPr lang="en-US" sz="1800" b="1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800" b="1" dirty="0">
                <a:latin typeface="TimesRoman" pitchFamily="2" charset="0"/>
                <a:cs typeface="Times New Roman" pitchFamily="18" charset="0"/>
              </a:rPr>
              <a:t>СЦ</a:t>
            </a:r>
            <a:r>
              <a:rPr lang="en-US" sz="1800" b="1" dirty="0">
                <a:latin typeface="TimesRoman" pitchFamily="2" charset="0"/>
                <a:cs typeface="Times New Roman" pitchFamily="18" charset="0"/>
              </a:rPr>
              <a:t> / </a:t>
            </a:r>
            <a:r>
              <a:rPr lang="sr-Cyrl-CS" sz="1800" b="1" dirty="0">
                <a:latin typeface="TimesRoman" pitchFamily="2" charset="0"/>
                <a:cs typeface="Times New Roman" pitchFamily="18" charset="0"/>
              </a:rPr>
              <a:t>миомектомијом</a:t>
            </a:r>
            <a:endParaRPr lang="en-US" sz="1800" b="1" dirty="0">
              <a:latin typeface="TimesRoman" pitchFamily="2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800" b="1" dirty="0">
                <a:latin typeface="TimesRoman" pitchFamily="2" charset="0"/>
                <a:cs typeface="Times New Roman" pitchFamily="18" charset="0"/>
              </a:rPr>
              <a:t>у</a:t>
            </a:r>
            <a:r>
              <a:rPr lang="en-US" sz="1800" b="1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800" b="1" dirty="0" smtClean="0">
                <a:latin typeface="TimesRoman" pitchFamily="2" charset="0"/>
                <a:cs typeface="Times New Roman" pitchFamily="18" charset="0"/>
              </a:rPr>
              <a:t>поро</a:t>
            </a:r>
            <a:r>
              <a:rPr lang="sr-Cyrl-CS" b="1" dirty="0">
                <a:latin typeface="TimesRoman" pitchFamily="2" charset="0"/>
                <a:cs typeface="Times New Roman" pitchFamily="18" charset="0"/>
              </a:rPr>
              <a:t>ђ</a:t>
            </a:r>
            <a:r>
              <a:rPr lang="sr-Cyrl-CS" sz="1800" b="1" dirty="0" smtClean="0">
                <a:latin typeface="TimesRoman" pitchFamily="2" charset="0"/>
                <a:cs typeface="Times New Roman" pitchFamily="18" charset="0"/>
              </a:rPr>
              <a:t>ају</a:t>
            </a:r>
            <a:r>
              <a:rPr lang="en-US" sz="1800" b="1" dirty="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800" b="1" dirty="0">
                <a:latin typeface="TimesRoman" pitchFamily="2" charset="0"/>
                <a:cs typeface="Times New Roman" pitchFamily="18" charset="0"/>
              </a:rPr>
              <a:t>стимулисаном</a:t>
            </a:r>
            <a:r>
              <a:rPr lang="en-US" sz="1800" b="1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800" b="1" dirty="0">
                <a:latin typeface="TimesRoman" pitchFamily="2" charset="0"/>
                <a:cs typeface="Times New Roman" pitchFamily="18" charset="0"/>
              </a:rPr>
              <a:t>окситоцином</a:t>
            </a:r>
            <a:r>
              <a:rPr lang="en-US" sz="1800" b="1" dirty="0">
                <a:latin typeface="TimesRoman" pitchFamily="2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762000" y="1828800"/>
            <a:ext cx="79248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75" indent="-3175" algn="just">
              <a:lnSpc>
                <a:spcPct val="125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en-US" sz="2000" dirty="0">
                <a:latin typeface="TimesRoman" pitchFamily="2" charset="0"/>
                <a:cs typeface="Times New Roman" pitchFamily="18" charset="0"/>
              </a:rPr>
              <a:t>		</a:t>
            </a:r>
            <a:r>
              <a:rPr lang="sr-Cyrl-CS" sz="2000" b="1" dirty="0" smtClean="0">
                <a:latin typeface="Times New Roman" pitchFamily="18" charset="0"/>
                <a:cs typeface="Times New Roman" pitchFamily="18" charset="0"/>
              </a:rPr>
              <a:t>Претеће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  <a:cs typeface="Times New Roman" pitchFamily="18" charset="0"/>
              </a:rPr>
              <a:t>руптуре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  <a:cs typeface="Times New Roman" pitchFamily="18" charset="0"/>
              </a:rPr>
              <a:t>материце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алармира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аку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ера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одмах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интервенише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: </a:t>
            </a: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2819400" y="2514600"/>
            <a:ext cx="57912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Активност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утеруса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појачана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снажне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честе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контракције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теже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савладају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препреку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изгону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прелазе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тетанички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грч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Појава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ретракционог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прстена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Бандлова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бразда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пупка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342900" indent="-342900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трудови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неподношљиво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болни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жена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упла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ена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немирна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бледа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пулс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убрзан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слабо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пуњен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Затегнутост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напетост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обе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округле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везе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материце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палпирају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доњем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утерином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сегменту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јако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болне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50" name="Object 5"/>
          <p:cNvGraphicFramePr>
            <a:graphicFrameLocks noChangeAspect="1"/>
          </p:cNvGraphicFramePr>
          <p:nvPr/>
        </p:nvGraphicFramePr>
        <p:xfrm>
          <a:off x="982663" y="2667000"/>
          <a:ext cx="1557337" cy="281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CorelDRAW" r:id="rId3" imgW="388080" imgH="439200" progId="">
                  <p:embed/>
                </p:oleObj>
              </mc:Choice>
              <mc:Fallback>
                <p:oleObj name="CorelDRAW" r:id="rId3" imgW="388080" imgH="439200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2663" y="2667000"/>
                        <a:ext cx="1557337" cy="2819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981075" y="6308725"/>
            <a:ext cx="81629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ctr"/>
            <a:r>
              <a:rPr lang="sr-Cyrl-CS" sz="2000" b="1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Хитно</a:t>
            </a:r>
            <a:r>
              <a:rPr lang="en-US" sz="2000" b="1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000" b="1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отварање</a:t>
            </a:r>
            <a:r>
              <a:rPr lang="en-US" sz="2000" b="1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000" b="1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трбуха</a:t>
            </a:r>
            <a:r>
              <a:rPr lang="en-US" sz="2000" b="1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000" b="1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и</a:t>
            </a:r>
            <a:r>
              <a:rPr lang="en-US" sz="2000" b="1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000" b="1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царски</a:t>
            </a:r>
            <a:r>
              <a:rPr lang="en-US" sz="2000" b="1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000" b="1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рез</a:t>
            </a:r>
            <a:r>
              <a:rPr lang="en-US" sz="2000" b="1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 </a:t>
            </a:r>
          </a:p>
        </p:txBody>
      </p:sp>
      <p:sp>
        <p:nvSpPr>
          <p:cNvPr id="2054" name="AutoShape 7"/>
          <p:cNvSpPr>
            <a:spLocks noChangeArrowheads="1"/>
          </p:cNvSpPr>
          <p:nvPr/>
        </p:nvSpPr>
        <p:spPr bwMode="auto">
          <a:xfrm rot="5400000">
            <a:off x="5105400" y="5410200"/>
            <a:ext cx="1066800" cy="762000"/>
          </a:xfrm>
          <a:custGeom>
            <a:avLst/>
            <a:gdLst>
              <a:gd name="T0" fmla="*/ 1951652998 w 21600"/>
              <a:gd name="T1" fmla="*/ 0 h 21600"/>
              <a:gd name="T2" fmla="*/ 0 w 21600"/>
              <a:gd name="T3" fmla="*/ 474162654 h 21600"/>
              <a:gd name="T4" fmla="*/ 1951652998 w 21600"/>
              <a:gd name="T5" fmla="*/ 948325308 h 21600"/>
              <a:gd name="T6" fmla="*/ 2147483647 w 21600"/>
              <a:gd name="T7" fmla="*/ 474162654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3" y="457200"/>
            <a:ext cx="8110537" cy="5791200"/>
          </a:xfrm>
        </p:spPr>
        <p:txBody>
          <a:bodyPr>
            <a:normAutofit fontScale="92500" lnSpcReduction="10000"/>
          </a:bodyPr>
          <a:lstStyle/>
          <a:p>
            <a:pPr marL="3175" indent="-3175"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 dirty="0" smtClean="0">
                <a:latin typeface="TimesRoman" pitchFamily="2" charset="0"/>
                <a:cs typeface="Times New Roman" pitchFamily="18" charset="0"/>
              </a:rPr>
              <a:t>		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Трудноћ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изазван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хипертензија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ПИХ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комплексно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o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бољењ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e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непознате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e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тиол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гије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симптомима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знацима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развија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двадес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те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нед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ље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трудноће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прве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нед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ље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пор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ђају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175" indent="-3175"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3175" indent="-3175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3175" indent="-3175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3175" indent="-3175"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Пре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клампсија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следствени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тежи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облик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ов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об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љења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компликован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протеинуремијом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едемима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3175" indent="-3175"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Крајњи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најтежи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облик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хипертензивног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синдрома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трудноћи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Еклампсија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кар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ктерише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грчевима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комом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надовезују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постојећ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e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симптоме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знаке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пре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клампсије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175" indent="-3175"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3175" indent="-3175"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sz="18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Инциденција</a:t>
            </a:r>
            <a:endParaRPr lang="en-US" sz="1800" dirty="0" smtClean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175" indent="-3175"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општој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улациј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трудница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хипертензивни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синдром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дијагностикује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8-11%</a:t>
            </a:r>
          </a:p>
          <a:p>
            <a:pPr marL="3175" indent="-3175"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Пре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клампсија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		6-7%</a:t>
            </a:r>
          </a:p>
          <a:p>
            <a:pPr marL="3175" indent="-3175"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Еклампсија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	0.5% 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пре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клампсија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3175" indent="-3175"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Хронична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хипертензија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	4-5%</a:t>
            </a:r>
          </a:p>
          <a:p>
            <a:pPr marL="3175" indent="-3175"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3175" indent="-3175"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велика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учесталост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него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чињеница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ов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об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љењ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e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друго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реду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узрок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матерналног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морталитета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трудноћи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потврђује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знач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ј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треба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дати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дијагнози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лечењу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175" indent="-3175"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ChangeArrowheads="1"/>
          </p:cNvSpPr>
          <p:nvPr/>
        </p:nvSpPr>
        <p:spPr bwMode="auto">
          <a:xfrm>
            <a:off x="838200" y="404664"/>
            <a:ext cx="8077200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indent="4763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en-US" sz="1800" dirty="0">
                <a:latin typeface="TimesRoman" pitchFamily="2" charset="0"/>
                <a:cs typeface="Times New Roman" pitchFamily="18" charset="0"/>
              </a:rPr>
              <a:t>	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Уколико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реагује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пацијенткиња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после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  <a:cs typeface="Times New Roman" pitchFamily="18" charset="0"/>
              </a:rPr>
              <a:t>јаког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  <a:cs typeface="Times New Roman" pitchFamily="18" charset="0"/>
              </a:rPr>
              <a:t>бола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насталог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максималној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тетаничкој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контракцији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осети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краткотрајно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олакшање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уз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истовремени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  <a:cs typeface="Times New Roman" pitchFamily="18" charset="0"/>
              </a:rPr>
              <a:t>престанак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  <a:cs typeface="Times New Roman" pitchFamily="18" charset="0"/>
              </a:rPr>
              <a:t>контракција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продубљују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сликом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  <a:cs typeface="Times New Roman" pitchFamily="18" charset="0"/>
              </a:rPr>
              <a:t>синкопе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 smtClean="0">
                <a:latin typeface="Times New Roman" pitchFamily="18" charset="0"/>
                <a:cs typeface="Times New Roman" pitchFamily="18" charset="0"/>
              </a:rPr>
              <a:t>шока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праћене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  <a:cs typeface="Times New Roman" pitchFamily="18" charset="0"/>
              </a:rPr>
              <a:t>крварењем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  <a:cs typeface="Times New Roman" pitchFamily="18" charset="0"/>
              </a:rPr>
              <a:t>вагине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36867" name="Rectangle 8"/>
          <p:cNvSpPr>
            <a:spLocks noChangeArrowheads="1"/>
          </p:cNvSpPr>
          <p:nvPr/>
        </p:nvSpPr>
        <p:spPr bwMode="auto">
          <a:xfrm>
            <a:off x="838200" y="1844824"/>
            <a:ext cx="8077200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indent="4763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en-US" sz="2000" b="1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	</a:t>
            </a:r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Симптоми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хеморагијског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шока</a:t>
            </a:r>
            <a:r>
              <a:rPr lang="en-US" sz="20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овој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ситуацији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развијају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невероватно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брзо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јер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проток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крви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материцу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огроман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Сматра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непосредно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пред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порођај</a:t>
            </a:r>
            <a:r>
              <a:rPr lang="en-US" sz="20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комплетан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волумен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еквивалент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крви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прође</a:t>
            </a:r>
            <a:r>
              <a:rPr lang="en-US" sz="20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утерус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10 </a:t>
            </a:r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минута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Тај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драматично</a:t>
            </a:r>
            <a:r>
              <a:rPr lang="en-US" sz="20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велики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проток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уз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велики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орган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гравидна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материца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истовремено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пресудан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разлог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нагло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искрварење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пацијенткиње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па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матернални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морталитет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10%.</a:t>
            </a:r>
          </a:p>
        </p:txBody>
      </p:sp>
      <p:sp>
        <p:nvSpPr>
          <p:cNvPr id="36868" name="Rectangle 9"/>
          <p:cNvSpPr>
            <a:spLocks noChangeArrowheads="1"/>
          </p:cNvSpPr>
          <p:nvPr/>
        </p:nvSpPr>
        <p:spPr bwMode="auto">
          <a:xfrm>
            <a:off x="838200" y="4293096"/>
            <a:ext cx="8077200" cy="2260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indent="4763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en-US" sz="1800" dirty="0">
                <a:latin typeface="TimesRoman" pitchFamily="2" charset="0"/>
                <a:cs typeface="Times New Roman" pitchFamily="18" charset="0"/>
              </a:rPr>
              <a:t>	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ивот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пацијенткиње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овакве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унутра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ње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тупе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трауме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зависи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брзине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којом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дијагностикује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руптура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брзине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којом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коригује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хиповолемија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контролише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крварење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брзине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способности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хирурга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оперативно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заустави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крварење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38200" y="2971800"/>
            <a:ext cx="3657600" cy="1219200"/>
          </a:xfrm>
        </p:spPr>
        <p:txBody>
          <a:bodyPr/>
          <a:lstStyle/>
          <a:p>
            <a:pPr eaLnBrk="1" hangingPunct="1"/>
            <a:r>
              <a:rPr lang="sr-Cyrl-CS" sz="1500" dirty="0" smtClean="0">
                <a:latin typeface="TimesRoman" pitchFamily="2" charset="0"/>
                <a:cs typeface="Times New Roman" pitchFamily="18" charset="0"/>
              </a:rPr>
              <a:t>Хеморагијски</a:t>
            </a:r>
            <a:r>
              <a:rPr lang="en-US" sz="1500" dirty="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500" dirty="0" smtClean="0">
                <a:latin typeface="TimesRoman" pitchFamily="2" charset="0"/>
                <a:cs typeface="Times New Roman" pitchFamily="18" charset="0"/>
              </a:rPr>
              <a:t>шок</a:t>
            </a:r>
            <a:r>
              <a:rPr lang="en-US" sz="1500" dirty="0" smtClean="0">
                <a:latin typeface="TimesRoman" pitchFamily="2" charset="0"/>
                <a:cs typeface="Times New Roman" pitchFamily="18" charset="0"/>
              </a:rPr>
              <a:t> </a:t>
            </a:r>
          </a:p>
        </p:txBody>
      </p:sp>
      <p:sp>
        <p:nvSpPr>
          <p:cNvPr id="37891" name="Rectangle 4"/>
          <p:cNvSpPr>
            <a:spLocks noGrp="1" noChangeArrowheads="1"/>
          </p:cNvSpPr>
          <p:nvPr>
            <p:ph type="title"/>
          </p:nvPr>
        </p:nvSpPr>
        <p:spPr>
          <a:xfrm>
            <a:off x="871538" y="1166813"/>
            <a:ext cx="8162925" cy="457200"/>
          </a:xfrm>
          <a:noFill/>
        </p:spPr>
        <p:txBody>
          <a:bodyPr/>
          <a:lstStyle/>
          <a:p>
            <a:pPr algn="ctr" eaLnBrk="1" hangingPunct="1"/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Руптура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материце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7892" name="Rectangle 6"/>
          <p:cNvSpPr>
            <a:spLocks noChangeArrowheads="1"/>
          </p:cNvSpPr>
          <p:nvPr/>
        </p:nvSpPr>
        <p:spPr bwMode="auto">
          <a:xfrm>
            <a:off x="457200" y="1897757"/>
            <a:ext cx="41148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just"/>
            <a:r>
              <a:rPr lang="sr-Cyrl-CS" sz="1600" b="1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Инкомплетна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 – 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Висцерални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перитонеум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је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Roman" pitchFamily="2" charset="0"/>
                <a:cs typeface="Times New Roman" pitchFamily="18" charset="0"/>
              </a:rPr>
              <a:t>очуван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. 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Ствара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се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субперитонеални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хематом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који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се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Roman" pitchFamily="2" charset="0"/>
                <a:cs typeface="Times New Roman" pitchFamily="18" charset="0"/>
              </a:rPr>
              <a:t>шири</a:t>
            </a:r>
            <a:r>
              <a:rPr lang="en-US" sz="1600" dirty="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у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Roman" pitchFamily="2" charset="0"/>
                <a:cs typeface="Times New Roman" pitchFamily="18" charset="0"/>
              </a:rPr>
              <a:t>широке</a:t>
            </a:r>
            <a:r>
              <a:rPr lang="en-US" sz="1600" dirty="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Roman" pitchFamily="2" charset="0"/>
                <a:cs typeface="Times New Roman" pitchFamily="18" charset="0"/>
              </a:rPr>
              <a:t>материчне</a:t>
            </a:r>
            <a:r>
              <a:rPr lang="en-US" sz="1600" dirty="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везе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 </a:t>
            </a:r>
          </a:p>
        </p:txBody>
      </p:sp>
      <p:sp>
        <p:nvSpPr>
          <p:cNvPr id="37893" name="Rectangle 9"/>
          <p:cNvSpPr>
            <a:spLocks noChangeArrowheads="1"/>
          </p:cNvSpPr>
          <p:nvPr/>
        </p:nvSpPr>
        <p:spPr bwMode="auto">
          <a:xfrm>
            <a:off x="5029200" y="3000375"/>
            <a:ext cx="396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500" dirty="0">
                <a:latin typeface="TimesRoman" pitchFamily="2" charset="0"/>
                <a:cs typeface="Times New Roman" pitchFamily="18" charset="0"/>
              </a:rPr>
              <a:t>крв</a:t>
            </a:r>
            <a:r>
              <a:rPr lang="en-US" sz="1500" dirty="0">
                <a:latin typeface="TimesRoman" pitchFamily="2" charset="0"/>
                <a:cs typeface="Times New Roman" pitchFamily="18" charset="0"/>
              </a:rPr>
              <a:t> (</a:t>
            </a:r>
            <a:r>
              <a:rPr lang="sr-Cyrl-CS" sz="1500" dirty="0">
                <a:latin typeface="TimesRoman" pitchFamily="2" charset="0"/>
                <a:cs typeface="Times New Roman" pitchFamily="18" charset="0"/>
              </a:rPr>
              <a:t>хиповолемија</a:t>
            </a:r>
            <a:r>
              <a:rPr lang="en-US" sz="1500" dirty="0">
                <a:latin typeface="TimesRoman" pitchFamily="2" charset="0"/>
                <a:cs typeface="Times New Roman" pitchFamily="18" charset="0"/>
              </a:rPr>
              <a:t>, </a:t>
            </a:r>
            <a:r>
              <a:rPr lang="sr-Cyrl-CS" sz="1500" dirty="0">
                <a:latin typeface="TimesRoman" pitchFamily="2" charset="0"/>
                <a:cs typeface="Times New Roman" pitchFamily="18" charset="0"/>
              </a:rPr>
              <a:t>хематоперитонеум</a:t>
            </a:r>
            <a:r>
              <a:rPr lang="en-US" sz="1500" dirty="0">
                <a:latin typeface="TimesRoman" pitchFamily="2" charset="0"/>
                <a:cs typeface="Times New Roman" pitchFamily="18" charset="0"/>
              </a:rPr>
              <a:t>) – </a:t>
            </a:r>
            <a:r>
              <a:rPr lang="sr-Cyrl-CS" sz="1500" dirty="0" smtClean="0">
                <a:latin typeface="TimesRoman" pitchFamily="2" charset="0"/>
                <a:cs typeface="Times New Roman" pitchFamily="18" charset="0"/>
              </a:rPr>
              <a:t>шок</a:t>
            </a:r>
            <a:endParaRPr lang="en-US" sz="1500" dirty="0">
              <a:latin typeface="TimesRoman" pitchFamily="2" charset="0"/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500" dirty="0">
                <a:latin typeface="TimesRoman" pitchFamily="2" charset="0"/>
                <a:cs typeface="Times New Roman" pitchFamily="18" charset="0"/>
              </a:rPr>
              <a:t>плодова</a:t>
            </a:r>
            <a:r>
              <a:rPr lang="en-US" sz="15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500" dirty="0">
                <a:latin typeface="TimesRoman" pitchFamily="2" charset="0"/>
                <a:cs typeface="Times New Roman" pitchFamily="18" charset="0"/>
              </a:rPr>
              <a:t>вода</a:t>
            </a:r>
            <a:r>
              <a:rPr lang="en-US" sz="1500" dirty="0">
                <a:latin typeface="TimesRoman" pitchFamily="2" charset="0"/>
                <a:cs typeface="Times New Roman" pitchFamily="18" charset="0"/>
              </a:rPr>
              <a:t> – </a:t>
            </a:r>
            <a:r>
              <a:rPr lang="sr-Cyrl-CS" sz="1500" dirty="0">
                <a:latin typeface="TimesRoman" pitchFamily="2" charset="0"/>
                <a:cs typeface="Times New Roman" pitchFamily="18" charset="0"/>
              </a:rPr>
              <a:t>инфекција</a:t>
            </a:r>
            <a:endParaRPr lang="en-US" sz="1500" dirty="0">
              <a:latin typeface="TimesRoman" pitchFamily="2" charset="0"/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500" dirty="0">
                <a:latin typeface="TimesRoman" pitchFamily="2" charset="0"/>
                <a:cs typeface="Times New Roman" pitchFamily="18" charset="0"/>
              </a:rPr>
              <a:t>плод</a:t>
            </a:r>
            <a:r>
              <a:rPr lang="en-US" sz="1500" dirty="0">
                <a:latin typeface="TimesRoman" pitchFamily="2" charset="0"/>
                <a:cs typeface="Times New Roman" pitchFamily="18" charset="0"/>
              </a:rPr>
              <a:t> – </a:t>
            </a:r>
            <a:r>
              <a:rPr lang="sr-Cyrl-CS" sz="1500" dirty="0" smtClean="0">
                <a:latin typeface="TimesRoman" pitchFamily="2" charset="0"/>
                <a:cs typeface="Times New Roman" pitchFamily="18" charset="0"/>
              </a:rPr>
              <a:t>предњаче</a:t>
            </a:r>
            <a:r>
              <a:rPr lang="en-US" sz="1500" dirty="0">
                <a:latin typeface="TimesRoman" pitchFamily="2" charset="0"/>
                <a:cs typeface="Times New Roman" pitchFamily="18" charset="0"/>
              </a:rPr>
              <a:t>}</a:t>
            </a:r>
            <a:r>
              <a:rPr lang="sr-Cyrl-CS" sz="1500" dirty="0">
                <a:latin typeface="TimesRoman" pitchFamily="2" charset="0"/>
                <a:cs typeface="Times New Roman" pitchFamily="18" charset="0"/>
              </a:rPr>
              <a:t>и</a:t>
            </a:r>
            <a:r>
              <a:rPr lang="en-US" sz="15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500" dirty="0">
                <a:latin typeface="TimesRoman" pitchFamily="2" charset="0"/>
                <a:cs typeface="Times New Roman" pitchFamily="18" charset="0"/>
              </a:rPr>
              <a:t>део</a:t>
            </a:r>
            <a:r>
              <a:rPr lang="en-US" sz="15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500" dirty="0">
                <a:latin typeface="TimesRoman" pitchFamily="2" charset="0"/>
                <a:cs typeface="Times New Roman" pitchFamily="18" charset="0"/>
              </a:rPr>
              <a:t>није</a:t>
            </a:r>
            <a:r>
              <a:rPr lang="en-US" sz="15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500" dirty="0">
                <a:latin typeface="TimesRoman" pitchFamily="2" charset="0"/>
                <a:cs typeface="Times New Roman" pitchFamily="18" charset="0"/>
              </a:rPr>
              <a:t>у</a:t>
            </a:r>
            <a:r>
              <a:rPr lang="en-US" sz="15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500" dirty="0">
                <a:latin typeface="TimesRoman" pitchFamily="2" charset="0"/>
                <a:cs typeface="Times New Roman" pitchFamily="18" charset="0"/>
              </a:rPr>
              <a:t>карлици</a:t>
            </a:r>
            <a:r>
              <a:rPr lang="en-US" sz="15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500" dirty="0" smtClean="0">
                <a:latin typeface="TimesRoman" pitchFamily="2" charset="0"/>
                <a:cs typeface="Times New Roman" pitchFamily="18" charset="0"/>
              </a:rPr>
              <a:t>може</a:t>
            </a:r>
            <a:r>
              <a:rPr lang="en-US" sz="1500" dirty="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500" dirty="0">
                <a:latin typeface="TimesRoman" pitchFamily="2" charset="0"/>
                <a:cs typeface="Times New Roman" pitchFamily="18" charset="0"/>
              </a:rPr>
              <a:t>да</a:t>
            </a:r>
            <a:r>
              <a:rPr lang="en-US" sz="15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500" dirty="0">
                <a:latin typeface="TimesRoman" pitchFamily="2" charset="0"/>
                <a:cs typeface="Times New Roman" pitchFamily="18" charset="0"/>
              </a:rPr>
              <a:t>се</a:t>
            </a:r>
            <a:r>
              <a:rPr lang="en-US" sz="15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500" dirty="0">
                <a:latin typeface="TimesRoman" pitchFamily="2" charset="0"/>
                <a:cs typeface="Times New Roman" pitchFamily="18" charset="0"/>
              </a:rPr>
              <a:t>палпира</a:t>
            </a:r>
            <a:r>
              <a:rPr lang="en-US" sz="15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500" dirty="0">
                <a:latin typeface="TimesRoman" pitchFamily="2" charset="0"/>
                <a:cs typeface="Times New Roman" pitchFamily="18" charset="0"/>
              </a:rPr>
              <a:t>преко</a:t>
            </a:r>
            <a:r>
              <a:rPr lang="en-US" sz="15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500" dirty="0">
                <a:latin typeface="TimesRoman" pitchFamily="2" charset="0"/>
                <a:cs typeface="Times New Roman" pitchFamily="18" charset="0"/>
              </a:rPr>
              <a:t>меког</a:t>
            </a:r>
            <a:r>
              <a:rPr lang="en-US" sz="15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500" dirty="0" smtClean="0">
                <a:latin typeface="TimesRoman" pitchFamily="2" charset="0"/>
                <a:cs typeface="Times New Roman" pitchFamily="18" charset="0"/>
              </a:rPr>
              <a:t>трбушног</a:t>
            </a:r>
            <a:r>
              <a:rPr lang="en-US" sz="1500" dirty="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500" dirty="0">
                <a:latin typeface="TimesRoman" pitchFamily="2" charset="0"/>
                <a:cs typeface="Times New Roman" pitchFamily="18" charset="0"/>
              </a:rPr>
              <a:t>зида</a:t>
            </a:r>
            <a:endParaRPr lang="en-US" sz="1500" dirty="0">
              <a:latin typeface="TimesRoman" pitchFamily="2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500" dirty="0">
                <a:latin typeface="TimesRoman" pitchFamily="2" charset="0"/>
                <a:cs typeface="Times New Roman" pitchFamily="18" charset="0"/>
              </a:rPr>
              <a:t>постељица</a:t>
            </a:r>
            <a:r>
              <a:rPr lang="en-US" sz="1500" dirty="0">
                <a:latin typeface="TimesRoman" pitchFamily="2" charset="0"/>
                <a:cs typeface="Times New Roman" pitchFamily="18" charset="0"/>
              </a:rPr>
              <a:t> </a:t>
            </a:r>
          </a:p>
        </p:txBody>
      </p:sp>
      <p:sp>
        <p:nvSpPr>
          <p:cNvPr id="37894" name="Rectangle 10"/>
          <p:cNvSpPr>
            <a:spLocks noChangeArrowheads="1"/>
          </p:cNvSpPr>
          <p:nvPr/>
        </p:nvSpPr>
        <p:spPr bwMode="auto">
          <a:xfrm>
            <a:off x="4800600" y="2146300"/>
            <a:ext cx="39624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just"/>
            <a:r>
              <a:rPr lang="sr-Cyrl-CS" sz="1600" b="1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Комплетна</a:t>
            </a:r>
            <a:r>
              <a:rPr lang="en-US" sz="1600" b="1" dirty="0">
                <a:latin typeface="TimesRoman" pitchFamily="2" charset="0"/>
                <a:cs typeface="Times New Roman" pitchFamily="18" charset="0"/>
              </a:rPr>
              <a:t> - </a:t>
            </a:r>
            <a:r>
              <a:rPr lang="sr-Cyrl-CS" sz="1600" b="1" dirty="0" smtClean="0">
                <a:latin typeface="TimesRoman" pitchFamily="2" charset="0"/>
                <a:cs typeface="Times New Roman" pitchFamily="18" charset="0"/>
              </a:rPr>
              <a:t>ш</a:t>
            </a:r>
            <a:r>
              <a:rPr lang="sr-Cyrl-CS" sz="1600" dirty="0" smtClean="0">
                <a:latin typeface="TimesRoman" pitchFamily="2" charset="0"/>
                <a:cs typeface="Times New Roman" pitchFamily="18" charset="0"/>
              </a:rPr>
              <a:t>упљина</a:t>
            </a:r>
            <a:r>
              <a:rPr lang="en-US" sz="1600" dirty="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материце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у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директној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комуникацији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са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Roman" pitchFamily="2" charset="0"/>
                <a:cs typeface="Times New Roman" pitchFamily="18" charset="0"/>
              </a:rPr>
              <a:t>трбушном</a:t>
            </a:r>
            <a:r>
              <a:rPr lang="en-US" sz="1600" dirty="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дупљом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 – 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у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Roman" pitchFamily="2" charset="0"/>
                <a:cs typeface="Times New Roman" pitchFamily="18" charset="0"/>
              </a:rPr>
              <a:t>трбушну</a:t>
            </a:r>
            <a:r>
              <a:rPr lang="en-US" sz="1600" dirty="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дупљу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доспевају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 </a:t>
            </a:r>
          </a:p>
        </p:txBody>
      </p:sp>
      <p:sp>
        <p:nvSpPr>
          <p:cNvPr id="37895" name="AutoShape 14"/>
          <p:cNvSpPr>
            <a:spLocks noChangeArrowheads="1"/>
          </p:cNvSpPr>
          <p:nvPr/>
        </p:nvSpPr>
        <p:spPr bwMode="auto">
          <a:xfrm rot="5400000">
            <a:off x="6887369" y="1553369"/>
            <a:ext cx="838200" cy="322262"/>
          </a:xfrm>
          <a:custGeom>
            <a:avLst/>
            <a:gdLst>
              <a:gd name="T0" fmla="*/ 883905485 w 21600"/>
              <a:gd name="T1" fmla="*/ 0 h 21600"/>
              <a:gd name="T2" fmla="*/ 883905485 w 21600"/>
              <a:gd name="T3" fmla="*/ 40376505 h 21600"/>
              <a:gd name="T4" fmla="*/ 189158466 w 21600"/>
              <a:gd name="T5" fmla="*/ 71733138 h 21600"/>
              <a:gd name="T6" fmla="*/ 1262220398 w 21600"/>
              <a:gd name="T7" fmla="*/ 20188252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896" name="AutoShape 15"/>
          <p:cNvSpPr>
            <a:spLocks noChangeArrowheads="1"/>
          </p:cNvSpPr>
          <p:nvPr/>
        </p:nvSpPr>
        <p:spPr bwMode="auto">
          <a:xfrm rot="16200000" flipH="1">
            <a:off x="2047876" y="1519237"/>
            <a:ext cx="838200" cy="390525"/>
          </a:xfrm>
          <a:custGeom>
            <a:avLst/>
            <a:gdLst>
              <a:gd name="T0" fmla="*/ 883905485 w 21600"/>
              <a:gd name="T1" fmla="*/ 0 h 21600"/>
              <a:gd name="T2" fmla="*/ 883905485 w 21600"/>
              <a:gd name="T3" fmla="*/ 71853410 h 21600"/>
              <a:gd name="T4" fmla="*/ 189158466 w 21600"/>
              <a:gd name="T5" fmla="*/ 127655308 h 21600"/>
              <a:gd name="T6" fmla="*/ 1262220398 w 21600"/>
              <a:gd name="T7" fmla="*/ 35926542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897" name="Rectangle 20"/>
          <p:cNvSpPr>
            <a:spLocks noChangeArrowheads="1"/>
          </p:cNvSpPr>
          <p:nvPr/>
        </p:nvSpPr>
        <p:spPr bwMode="auto">
          <a:xfrm>
            <a:off x="457200" y="5026025"/>
            <a:ext cx="845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ctr"/>
            <a:r>
              <a:rPr lang="sr-Cyrl-CS" sz="1800" b="1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Асфиксија</a:t>
            </a:r>
            <a:r>
              <a:rPr lang="en-US" sz="1800" b="1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800" b="1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и</a:t>
            </a:r>
            <a:r>
              <a:rPr lang="en-US" sz="1800" b="1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800" b="1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смрт</a:t>
            </a:r>
            <a:r>
              <a:rPr lang="en-US" sz="1800" b="1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800" b="1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плода</a:t>
            </a:r>
            <a:endParaRPr lang="en-US" sz="1800" b="1">
              <a:solidFill>
                <a:schemeClr val="hlink"/>
              </a:solidFill>
              <a:latin typeface="TimesRoman" pitchFamily="2" charset="0"/>
              <a:cs typeface="Times New Roman" pitchFamily="18" charset="0"/>
            </a:endParaRPr>
          </a:p>
        </p:txBody>
      </p:sp>
      <p:sp>
        <p:nvSpPr>
          <p:cNvPr id="37898" name="Rectangle 21"/>
          <p:cNvSpPr>
            <a:spLocks noChangeArrowheads="1"/>
          </p:cNvSpPr>
          <p:nvPr/>
        </p:nvSpPr>
        <p:spPr bwMode="auto">
          <a:xfrm>
            <a:off x="457200" y="5305961"/>
            <a:ext cx="84582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just"/>
            <a:r>
              <a:rPr lang="en-US" sz="1600" dirty="0">
                <a:latin typeface="TimesRoman" pitchFamily="2" charset="0"/>
                <a:cs typeface="Times New Roman" pitchFamily="18" charset="0"/>
              </a:rPr>
              <a:t>	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Асфиксија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узрокована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истовременом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наглом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Cyrl-CS" sz="16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хиповолемијом</a:t>
            </a:r>
            <a:r>
              <a:rPr lang="en-US" sz="16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мајке</a:t>
            </a:r>
            <a:r>
              <a:rPr lang="en-US" sz="16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6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сепарацијом</a:t>
            </a:r>
            <a:r>
              <a:rPr lang="en-US" sz="16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постељице</a:t>
            </a:r>
            <a:r>
              <a:rPr lang="en-US" sz="16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даје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мале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шансе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преживљавање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плода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Смртност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50%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75%.</a:t>
            </a:r>
          </a:p>
          <a:p>
            <a:pPr algn="just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плод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`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ив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тренутку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руптуре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тренутни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порођај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СЦ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фетална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трансфузија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обезбеде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пре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ивљавање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ChangeArrowheads="1"/>
          </p:cNvSpPr>
          <p:nvPr/>
        </p:nvSpPr>
        <p:spPr bwMode="auto">
          <a:xfrm>
            <a:off x="838200" y="620688"/>
            <a:ext cx="8077200" cy="593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руптура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материце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ожиљку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нема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готово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нема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знакова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опомене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Тренутак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руптуре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готово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никад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препозна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Комплетна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руптура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ожиљку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блажи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симптоми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endParaRPr lang="en-US" sz="1800" b="1" dirty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АЛИ</a:t>
            </a:r>
            <a:endParaRPr lang="en-US" sz="1800" b="1" dirty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endParaRPr lang="en-US" sz="1800" b="1" dirty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Изненадни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колапс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пра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ћ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ен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болом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појачава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током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сва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четири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порођајна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доба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сумња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руптуру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ожиљку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Мануелна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експлорација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трећем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порођајном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добу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било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интервенције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окрет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форцепс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емболија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порођај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после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претходног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СЦ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Пажљива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експлорација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нарочито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атоније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8915" name="AutoShape 5"/>
          <p:cNvSpPr>
            <a:spLocks noChangeArrowheads="1"/>
          </p:cNvSpPr>
          <p:nvPr/>
        </p:nvSpPr>
        <p:spPr bwMode="auto">
          <a:xfrm>
            <a:off x="4800600" y="6019800"/>
            <a:ext cx="228600" cy="304800"/>
          </a:xfrm>
          <a:prstGeom prst="downArrow">
            <a:avLst>
              <a:gd name="adj1" fmla="val 50000"/>
              <a:gd name="adj2" fmla="val 3333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16" name="AutoShape 6"/>
          <p:cNvSpPr>
            <a:spLocks noChangeArrowheads="1"/>
          </p:cNvSpPr>
          <p:nvPr/>
        </p:nvSpPr>
        <p:spPr bwMode="auto">
          <a:xfrm>
            <a:off x="4800600" y="5105400"/>
            <a:ext cx="228600" cy="304800"/>
          </a:xfrm>
          <a:prstGeom prst="downArrow">
            <a:avLst>
              <a:gd name="adj1" fmla="val 50000"/>
              <a:gd name="adj2" fmla="val 3333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17" name="AutoShape 8"/>
          <p:cNvSpPr>
            <a:spLocks noChangeArrowheads="1"/>
          </p:cNvSpPr>
          <p:nvPr/>
        </p:nvSpPr>
        <p:spPr bwMode="auto">
          <a:xfrm>
            <a:off x="4800600" y="2819400"/>
            <a:ext cx="228600" cy="304800"/>
          </a:xfrm>
          <a:prstGeom prst="downArrow">
            <a:avLst>
              <a:gd name="adj1" fmla="val 50000"/>
              <a:gd name="adj2" fmla="val 3333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18" name="AutoShape 9"/>
          <p:cNvSpPr>
            <a:spLocks noChangeArrowheads="1"/>
          </p:cNvSpPr>
          <p:nvPr/>
        </p:nvSpPr>
        <p:spPr bwMode="auto">
          <a:xfrm>
            <a:off x="4800600" y="2133600"/>
            <a:ext cx="228600" cy="304800"/>
          </a:xfrm>
          <a:prstGeom prst="downArrow">
            <a:avLst>
              <a:gd name="adj1" fmla="val 50000"/>
              <a:gd name="adj2" fmla="val 3333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ChangeArrowheads="1"/>
          </p:cNvSpPr>
          <p:nvPr/>
        </p:nvSpPr>
        <p:spPr bwMode="auto">
          <a:xfrm rot="10800000" flipV="1">
            <a:off x="990600" y="1663225"/>
            <a:ext cx="81629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algn="ctr"/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Примарно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збрињавање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9939" name="Rectangle 4"/>
          <p:cNvSpPr>
            <a:spLocks noGrp="1" noChangeArrowheads="1"/>
          </p:cNvSpPr>
          <p:nvPr>
            <p:ph type="title"/>
          </p:nvPr>
        </p:nvSpPr>
        <p:spPr>
          <a:xfrm>
            <a:off x="871538" y="404665"/>
            <a:ext cx="8162925" cy="792088"/>
          </a:xfrm>
          <a:noFill/>
        </p:spPr>
        <p:txBody>
          <a:bodyPr/>
          <a:lstStyle/>
          <a:p>
            <a:pPr eaLnBrk="1" hangingPunct="1"/>
            <a:r>
              <a:rPr lang="sr-Cyrl-CS" sz="22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Алгоритам</a:t>
            </a:r>
            <a:r>
              <a:rPr lang="en-US" sz="22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2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иницијалног</a:t>
            </a:r>
            <a:r>
              <a:rPr lang="en-US" sz="22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2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збрињавања</a:t>
            </a:r>
            <a:r>
              <a:rPr lang="en-US" sz="22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2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трауме</a:t>
            </a:r>
            <a:r>
              <a:rPr lang="en-US" sz="22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2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2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2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трудноћи</a:t>
            </a:r>
            <a:r>
              <a:rPr lang="en-US" sz="22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2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2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2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порођају</a:t>
            </a:r>
            <a:r>
              <a:rPr lang="en-US" sz="22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9940" name="Rectangle 5"/>
          <p:cNvSpPr>
            <a:spLocks noChangeArrowheads="1"/>
          </p:cNvSpPr>
          <p:nvPr/>
        </p:nvSpPr>
        <p:spPr bwMode="auto">
          <a:xfrm>
            <a:off x="533400" y="6034088"/>
            <a:ext cx="8458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marL="762000" indent="-762000" algn="just"/>
            <a:endParaRPr lang="en-US" sz="1800" b="1">
              <a:latin typeface="TimesRoman" pitchFamily="2" charset="0"/>
              <a:cs typeface="Times New Roman" pitchFamily="18" charset="0"/>
            </a:endParaRPr>
          </a:p>
        </p:txBody>
      </p:sp>
      <p:sp>
        <p:nvSpPr>
          <p:cNvPr id="39941" name="Rectangle 21"/>
          <p:cNvSpPr>
            <a:spLocks noChangeArrowheads="1"/>
          </p:cNvSpPr>
          <p:nvPr/>
        </p:nvSpPr>
        <p:spPr bwMode="auto">
          <a:xfrm>
            <a:off x="381000" y="2204865"/>
            <a:ext cx="84582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952500" indent="-952500" algn="just"/>
            <a:r>
              <a:rPr lang="en-US" sz="16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irway:	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успостављање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регуларног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ваздушног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пута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Подићи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браду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имобилисати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врат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пласирати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орални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аир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y.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Пожељна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брза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ендотрахеална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интубација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952500" indent="-952500" algn="just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952500" indent="-952500" algn="just"/>
            <a:r>
              <a:rPr lang="en-US" sz="16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reathing:	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успостављање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адекватне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респирације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Ниво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додатог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1600" baseline="-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контролисати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пулсним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оксиметром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ниво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1600" baseline="-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мора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буде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једнак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нивоу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1600" baseline="-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нормалној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трудноћи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пад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нивоа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бикарбоната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серуму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индикатор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губитак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плода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952500" indent="-952500" algn="just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952500" indent="-952500" algn="just"/>
            <a:r>
              <a:rPr lang="en-US" sz="1600" b="1" dirty="0" err="1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irculat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on:	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хитна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терапија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хиповолемије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Пулс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притисак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стална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контрола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вену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пласира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игла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14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16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иницијална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терапија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2000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ццм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кристалног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Хитна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интерреакција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4-6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боца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крви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952500" indent="-952500" algn="just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952500" indent="-952500" algn="just"/>
            <a:r>
              <a:rPr lang="en-US" sz="16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isability: 	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стање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свести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будност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говор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бол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...)</a:t>
            </a:r>
          </a:p>
          <a:p>
            <a:pPr marL="952500" indent="-952500" algn="just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952500" indent="-952500" algn="just"/>
            <a:r>
              <a:rPr lang="en-US" sz="16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xpose:	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изложеност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Доба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гестације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зрелост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плода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присуство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плода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материци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трбушној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дупљи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покушај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чују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региструју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срчани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тонови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плода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838200" y="548680"/>
            <a:ext cx="807720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завршеној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иницијалној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терапији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трудноћа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ве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ћ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двадесете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недеље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гестације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фетус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жив</a:t>
            </a:r>
            <a:r>
              <a:rPr lang="en-US" sz="18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endParaRPr lang="en-US" sz="1800" dirty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Хитна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евакуација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материце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уз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истовремену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реанимацију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мајке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endParaRPr lang="en-US" sz="1800" b="1" dirty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Секундарно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збрињавање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076" name="AutoShape 5"/>
          <p:cNvSpPr>
            <a:spLocks noChangeArrowheads="1"/>
          </p:cNvSpPr>
          <p:nvPr/>
        </p:nvSpPr>
        <p:spPr bwMode="auto">
          <a:xfrm>
            <a:off x="4800600" y="3124200"/>
            <a:ext cx="228600" cy="304800"/>
          </a:xfrm>
          <a:prstGeom prst="downArrow">
            <a:avLst>
              <a:gd name="adj1" fmla="val 50000"/>
              <a:gd name="adj2" fmla="val 3333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7" name="AutoShape 6"/>
          <p:cNvSpPr>
            <a:spLocks noChangeArrowheads="1"/>
          </p:cNvSpPr>
          <p:nvPr/>
        </p:nvSpPr>
        <p:spPr bwMode="auto">
          <a:xfrm>
            <a:off x="4800600" y="2438400"/>
            <a:ext cx="228600" cy="304800"/>
          </a:xfrm>
          <a:prstGeom prst="downArrow">
            <a:avLst>
              <a:gd name="adj1" fmla="val 50000"/>
              <a:gd name="adj2" fmla="val 3333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3074" name="Object 7"/>
          <p:cNvGraphicFramePr>
            <a:graphicFrameLocks noChangeAspect="1"/>
          </p:cNvGraphicFramePr>
          <p:nvPr/>
        </p:nvGraphicFramePr>
        <p:xfrm>
          <a:off x="941388" y="4038600"/>
          <a:ext cx="1009650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CorelDRAW" r:id="rId3" imgW="388080" imgH="439200" progId="">
                  <p:embed/>
                </p:oleObj>
              </mc:Choice>
              <mc:Fallback>
                <p:oleObj name="CorelDRAW" r:id="rId3" imgW="388080" imgH="439200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1388" y="4038600"/>
                        <a:ext cx="1009650" cy="182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8" name="Rectangle 8"/>
          <p:cNvSpPr>
            <a:spLocks noChangeArrowheads="1"/>
          </p:cNvSpPr>
          <p:nvPr/>
        </p:nvSpPr>
        <p:spPr bwMode="auto">
          <a:xfrm>
            <a:off x="2209800" y="3429000"/>
            <a:ext cx="6553200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компресија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аорте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клемовати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оваријалне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крвне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судове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клемовати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аа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утеринае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ОПЕРАТИВНО</a:t>
            </a:r>
            <a:endParaRPr lang="en-US" sz="1800" dirty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клемовати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аа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погастрицае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хистеректомија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? </a:t>
            </a:r>
          </a:p>
        </p:txBody>
      </p:sp>
      <p:sp>
        <p:nvSpPr>
          <p:cNvPr id="3079" name="AutoShape 9"/>
          <p:cNvSpPr>
            <a:spLocks/>
          </p:cNvSpPr>
          <p:nvPr/>
        </p:nvSpPr>
        <p:spPr bwMode="auto">
          <a:xfrm>
            <a:off x="6019800" y="4114800"/>
            <a:ext cx="746125" cy="1447800"/>
          </a:xfrm>
          <a:prstGeom prst="rightBrace">
            <a:avLst>
              <a:gd name="adj1" fmla="val 16170"/>
              <a:gd name="adj2" fmla="val 48245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38200" y="4191000"/>
            <a:ext cx="4343400" cy="2286000"/>
          </a:xfrm>
        </p:spPr>
        <p:txBody>
          <a:bodyPr/>
          <a:lstStyle/>
          <a:p>
            <a:pPr marL="609600" indent="-609600" algn="just" eaLnBrk="1" hangingPunct="1">
              <a:buFont typeface="Wingdings" pitchFamily="2" charset="2"/>
              <a:buAutoNum type="arabicPeriod"/>
            </a:pP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Старија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трудница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 eaLnBrk="1" hangingPunct="1">
              <a:buFont typeface="Wingdings" pitchFamily="2" charset="2"/>
              <a:buAutoNum type="arabicPeriod"/>
            </a:pP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Мултипара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 eaLnBrk="1" hangingPunct="1">
              <a:buFont typeface="Wingdings" pitchFamily="2" charset="2"/>
              <a:buAutoNum type="arabicPeriod"/>
            </a:pP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Вишеплодна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трудноћа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 eaLnBrk="1" hangingPunct="1">
              <a:buFont typeface="Wingdings" pitchFamily="2" charset="2"/>
              <a:buAutoNum type="arabicPeriod"/>
            </a:pP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Макрозомија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 eaLnBrk="1" hangingPunct="1">
              <a:buFont typeface="Wingdings" pitchFamily="2" charset="2"/>
              <a:buAutoNum type="arabicPeriod"/>
            </a:pP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Брз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порођај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title"/>
          </p:nvPr>
        </p:nvSpPr>
        <p:spPr>
          <a:xfrm>
            <a:off x="871538" y="1166813"/>
            <a:ext cx="8162925" cy="457200"/>
          </a:xfrm>
          <a:noFill/>
        </p:spPr>
        <p:txBody>
          <a:bodyPr/>
          <a:lstStyle/>
          <a:p>
            <a:pPr algn="ctr" eaLnBrk="1" hangingPunct="1"/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Емболија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плодовом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водом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порођају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457200" y="1901825"/>
            <a:ext cx="85344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just"/>
            <a:r>
              <a:rPr lang="en-US" sz="1800" dirty="0">
                <a:latin typeface="TimesRoman" pitchFamily="2" charset="0"/>
                <a:cs typeface="Times New Roman" pitchFamily="18" charset="0"/>
              </a:rPr>
              <a:t>	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Настаје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уласком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плодове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циркулацију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отворене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венске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синусе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током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поро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|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аја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односно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непосредно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после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поро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|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аја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Предиспонирају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}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места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улазак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емболуса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расцепи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доњег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сегмента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материце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место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инсерције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постељице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~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ему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увек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постоји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расцеп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дефект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плодових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овојака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18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sz="18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Предиспонирају</a:t>
            </a:r>
            <a:r>
              <a:rPr lang="sr-Cyrl-CS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ћ</a:t>
            </a:r>
            <a:r>
              <a:rPr lang="sr-Cyrl-CS" sz="18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8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фактори</a:t>
            </a:r>
            <a:r>
              <a:rPr lang="en-US" sz="18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0965" name="Rectangle 11"/>
          <p:cNvSpPr>
            <a:spLocks noChangeArrowheads="1"/>
          </p:cNvSpPr>
          <p:nvPr/>
        </p:nvSpPr>
        <p:spPr bwMode="auto">
          <a:xfrm>
            <a:off x="4800600" y="4191000"/>
            <a:ext cx="4343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algn="just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AutoNum type="arabicPeriod" startAt="6"/>
            </a:pP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Те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ак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порођај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AutoNum type="arabicPeriod" startAt="6"/>
            </a:pP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Стимулација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порођаја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AutoNum type="arabicPeriod" startAt="6"/>
            </a:pP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Интраутерусна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смрт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плода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AutoNum type="arabicPeriod" startAt="6"/>
            </a:pP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Расцепи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материце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трауме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материце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AutoNum type="arabicPeriod" startAt="6"/>
            </a:pP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Урасла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постељица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981200" y="2209800"/>
            <a:ext cx="6858000" cy="3200400"/>
          </a:xfrm>
        </p:spPr>
        <p:txBody>
          <a:bodyPr>
            <a:normAutofit/>
          </a:bodyPr>
          <a:lstStyle/>
          <a:p>
            <a:pPr marL="609600" indent="-609600" algn="just" eaLnBrk="1" hangingPunct="1">
              <a:lnSpc>
                <a:spcPct val="90000"/>
              </a:lnSpc>
            </a:pP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После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прокидања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плодових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овојака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глава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плода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спушта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малу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карлицу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јаћем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болу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отицање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плодове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блокирано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 (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главица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плода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"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заптива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порођајни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канал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она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буде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потиснута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зида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материце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плодових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овојака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дефект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расцеп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Тако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порођају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отворен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пут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улазак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плодове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већ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трауматизоване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вене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венске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синусе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материце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18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УТИСКИВАЊЕ</a:t>
            </a:r>
            <a:endParaRPr lang="en-US" sz="1800" dirty="0" smtClean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 eaLnBrk="1" hangingPunct="1">
              <a:lnSpc>
                <a:spcPct val="90000"/>
              </a:lnSpc>
            </a:pP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Непосредно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порођају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одлубљивање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постељице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омогућава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материјалу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утеруса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отворене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мајчине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венске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синусе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доспе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циркулацију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мајке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тренутку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испражњена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материца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контракује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повећана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могућност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појаве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емболије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1800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УСИСАВАЊЕ</a:t>
            </a:r>
            <a:endParaRPr lang="en-US" sz="1800" b="1" i="1" dirty="0" smtClean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title"/>
          </p:nvPr>
        </p:nvSpPr>
        <p:spPr>
          <a:xfrm>
            <a:off x="871538" y="332657"/>
            <a:ext cx="8162925" cy="720080"/>
          </a:xfrm>
          <a:noFill/>
        </p:spPr>
        <p:txBody>
          <a:bodyPr/>
          <a:lstStyle/>
          <a:p>
            <a:pPr algn="ctr" eaLnBrk="1" hangingPunct="1"/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Механизам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настанка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 rot="10800000" flipV="1">
            <a:off x="457200" y="1456849"/>
            <a:ext cx="8534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algn="just"/>
            <a:r>
              <a:rPr lang="en-US" sz="1800" b="1" dirty="0">
                <a:latin typeface="TimesRoman" pitchFamily="2" charset="0"/>
                <a:cs typeface="Times New Roman" pitchFamily="18" charset="0"/>
              </a:rPr>
              <a:t>	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Два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нај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ешћа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механизма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настанка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1800" dirty="0">
                <a:latin typeface="TimesRoman" pitchFamily="2" charset="0"/>
                <a:cs typeface="Times New Roman" pitchFamily="18" charset="0"/>
              </a:rPr>
              <a:t>:</a:t>
            </a:r>
          </a:p>
        </p:txBody>
      </p:sp>
      <p:sp>
        <p:nvSpPr>
          <p:cNvPr id="41989" name="Rectangle 7"/>
          <p:cNvSpPr>
            <a:spLocks noChangeArrowheads="1"/>
          </p:cNvSpPr>
          <p:nvPr/>
        </p:nvSpPr>
        <p:spPr bwMode="auto">
          <a:xfrm>
            <a:off x="457200" y="5410200"/>
            <a:ext cx="853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r>
              <a:rPr lang="en-US" sz="1800" b="1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	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оба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случаја</a:t>
            </a:r>
            <a:r>
              <a:rPr lang="en-US" sz="18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градијент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притиска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материце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преме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венама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1990" name="Rectangle 8"/>
          <p:cNvSpPr>
            <a:spLocks noChangeArrowheads="1"/>
          </p:cNvSpPr>
          <p:nvPr/>
        </p:nvSpPr>
        <p:spPr bwMode="auto">
          <a:xfrm>
            <a:off x="457200" y="5791200"/>
            <a:ext cx="85344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just"/>
            <a:r>
              <a:rPr lang="en-US" sz="1800" dirty="0">
                <a:latin typeface="TimesRoman" pitchFamily="2" charset="0"/>
                <a:cs typeface="Times New Roman" pitchFamily="18" charset="0"/>
              </a:rPr>
              <a:t>	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Преко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десног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срца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емболус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доспева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плућни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крвоток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сићушни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емболус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нађе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артеријолама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плућа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изазивају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ћ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рефлексни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вазоспазам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неоклудираних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крвних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судова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плу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ћ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плућна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хипертензија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981200" y="1828800"/>
            <a:ext cx="6858000" cy="2209800"/>
          </a:xfrm>
        </p:spPr>
        <p:txBody>
          <a:bodyPr/>
          <a:lstStyle/>
          <a:p>
            <a:pPr marL="609600" indent="-609600" algn="just" eaLnBrk="1" hangingPunct="1"/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плућна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хипертензија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 eaLnBrk="1" hangingPunct="1">
              <a:buFont typeface="Wingdings" pitchFamily="2" charset="2"/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 eaLnBrk="1" hangingPunct="1"/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мањи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притисак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левој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преткомори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 eaLnBrk="1" hangingPunct="1"/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 eaLnBrk="1" hangingPunct="1"/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смањен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срчани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оутпут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 eaLnBrk="1" hangingPunct="1"/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 eaLnBrk="1" hangingPunct="1"/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системска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хипотензија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title"/>
          </p:nvPr>
        </p:nvSpPr>
        <p:spPr>
          <a:xfrm>
            <a:off x="871538" y="1104900"/>
            <a:ext cx="8162925" cy="519113"/>
          </a:xfrm>
          <a:noFill/>
        </p:spPr>
        <p:txBody>
          <a:bodyPr>
            <a:normAutofit/>
          </a:bodyPr>
          <a:lstStyle/>
          <a:p>
            <a:pPr eaLnBrk="1" hangingPunct="1"/>
            <a:r>
              <a:rPr lang="en-US" sz="2800" b="1" smtClean="0">
                <a:latin typeface="TimesRoman" pitchFamily="2" charset="0"/>
                <a:cs typeface="Times New Roman" pitchFamily="18" charset="0"/>
              </a:rPr>
              <a:t>1. </a:t>
            </a:r>
            <a:r>
              <a:rPr lang="sr-Cyrl-CS" sz="2800" b="1" smtClean="0">
                <a:latin typeface="TimesRoman" pitchFamily="2" charset="0"/>
                <a:cs typeface="Times New Roman" pitchFamily="18" charset="0"/>
              </a:rPr>
              <a:t>Кардиореспиратирни</a:t>
            </a:r>
            <a:r>
              <a:rPr lang="en-US" sz="2800" b="1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800" b="1" smtClean="0">
                <a:latin typeface="TimesRoman" pitchFamily="2" charset="0"/>
                <a:cs typeface="Times New Roman" pitchFamily="18" charset="0"/>
              </a:rPr>
              <a:t>колапс</a:t>
            </a:r>
            <a:r>
              <a:rPr lang="en-US" sz="2800" b="1" smtClean="0">
                <a:latin typeface="TimesRoman" pitchFamily="2" charset="0"/>
                <a:cs typeface="Times New Roman" pitchFamily="18" charset="0"/>
              </a:rPr>
              <a:t> – </a:t>
            </a:r>
            <a:r>
              <a:rPr lang="sr-Cyrl-CS" sz="2800" b="1" smtClean="0">
                <a:latin typeface="TimesRoman" pitchFamily="2" charset="0"/>
                <a:cs typeface="Times New Roman" pitchFamily="18" charset="0"/>
              </a:rPr>
              <a:t>последица</a:t>
            </a:r>
            <a:r>
              <a:rPr lang="en-US" sz="2800" b="1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800" b="1" smtClean="0">
                <a:latin typeface="TimesRoman" pitchFamily="2" charset="0"/>
                <a:cs typeface="Times New Roman" pitchFamily="18" charset="0"/>
              </a:rPr>
              <a:t>је</a:t>
            </a:r>
            <a:r>
              <a:rPr lang="en-US" sz="2800" b="1" smtClean="0">
                <a:latin typeface="TimesRoman" pitchFamily="2" charset="0"/>
                <a:cs typeface="Times New Roman" pitchFamily="18" charset="0"/>
              </a:rPr>
              <a:t>: </a:t>
            </a:r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609600" y="4267200"/>
            <a:ext cx="85344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just"/>
            <a:r>
              <a:rPr lang="en-US" sz="1600" b="1" dirty="0">
                <a:latin typeface="TimesRoman" pitchFamily="2" charset="0"/>
                <a:cs typeface="Times New Roman" pitchFamily="18" charset="0"/>
              </a:rPr>
              <a:t>	</a:t>
            </a:r>
            <a:r>
              <a:rPr lang="sr-Cyrl-CS" sz="1600" b="1" dirty="0">
                <a:latin typeface="Times New Roman" pitchFamily="18" charset="0"/>
                <a:cs typeface="Times New Roman" pitchFamily="18" charset="0"/>
              </a:rPr>
              <a:t>Акутни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b="1" dirty="0">
                <a:latin typeface="Times New Roman" pitchFamily="18" charset="0"/>
                <a:cs typeface="Times New Roman" pitchFamily="18" charset="0"/>
              </a:rPr>
              <a:t>ЦОР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b="1" dirty="0">
                <a:latin typeface="Times New Roman" pitchFamily="18" charset="0"/>
                <a:cs typeface="Times New Roman" pitchFamily="18" charset="0"/>
              </a:rPr>
              <a:t>пулмонале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Поремећен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однос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вентилација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		     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перфузија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, 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са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Roman" pitchFamily="2" charset="0"/>
                <a:cs typeface="Times New Roman" pitchFamily="18" charset="0"/>
              </a:rPr>
              <a:t>знацима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 </a:t>
            </a:r>
          </a:p>
        </p:txBody>
      </p:sp>
      <p:sp>
        <p:nvSpPr>
          <p:cNvPr id="43013" name="Rectangle 6"/>
          <p:cNvSpPr>
            <a:spLocks noChangeArrowheads="1"/>
          </p:cNvSpPr>
          <p:nvPr/>
        </p:nvSpPr>
        <p:spPr bwMode="auto">
          <a:xfrm>
            <a:off x="4800600" y="5165725"/>
            <a:ext cx="40386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just"/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Истовремено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настају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брадикардија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вагус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контракција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коронарних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крвних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судова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3014" name="AutoShape 7"/>
          <p:cNvSpPr>
            <a:spLocks noChangeArrowheads="1"/>
          </p:cNvSpPr>
          <p:nvPr/>
        </p:nvSpPr>
        <p:spPr bwMode="auto">
          <a:xfrm>
            <a:off x="6096000" y="2798763"/>
            <a:ext cx="355600" cy="1773237"/>
          </a:xfrm>
          <a:prstGeom prst="curvedLeftArrow">
            <a:avLst>
              <a:gd name="adj1" fmla="val 62333"/>
              <a:gd name="adj2" fmla="val 162065"/>
              <a:gd name="adj3" fmla="val 3333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5" name="AutoShape 8"/>
          <p:cNvSpPr>
            <a:spLocks/>
          </p:cNvSpPr>
          <p:nvPr/>
        </p:nvSpPr>
        <p:spPr bwMode="auto">
          <a:xfrm>
            <a:off x="5715000" y="1903413"/>
            <a:ext cx="261938" cy="2058987"/>
          </a:xfrm>
          <a:prstGeom prst="rightBrace">
            <a:avLst>
              <a:gd name="adj1" fmla="val 65505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6" name="AutoShape 9"/>
          <p:cNvSpPr>
            <a:spLocks noChangeArrowheads="1"/>
          </p:cNvSpPr>
          <p:nvPr/>
        </p:nvSpPr>
        <p:spPr bwMode="auto">
          <a:xfrm>
            <a:off x="4495800" y="4572000"/>
            <a:ext cx="831850" cy="241300"/>
          </a:xfrm>
          <a:prstGeom prst="leftRightArrow">
            <a:avLst>
              <a:gd name="adj1" fmla="val 50000"/>
              <a:gd name="adj2" fmla="val 6894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7" name="Rectangle 10"/>
          <p:cNvSpPr>
            <a:spLocks noChangeArrowheads="1"/>
          </p:cNvSpPr>
          <p:nvPr/>
        </p:nvSpPr>
        <p:spPr bwMode="auto">
          <a:xfrm>
            <a:off x="1981200" y="4800600"/>
            <a:ext cx="6858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хипоксије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цијанозе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тахипнеје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грћевима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18" name="AutoShape 11"/>
          <p:cNvSpPr>
            <a:spLocks/>
          </p:cNvSpPr>
          <p:nvPr/>
        </p:nvSpPr>
        <p:spPr bwMode="auto">
          <a:xfrm>
            <a:off x="3962400" y="4953000"/>
            <a:ext cx="381000" cy="990600"/>
          </a:xfrm>
          <a:prstGeom prst="rightBrace">
            <a:avLst>
              <a:gd name="adj1" fmla="val 21667"/>
              <a:gd name="adj2" fmla="val 51282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9" name="AutoShape 12"/>
          <p:cNvSpPr>
            <a:spLocks noChangeArrowheads="1"/>
          </p:cNvSpPr>
          <p:nvPr/>
        </p:nvSpPr>
        <p:spPr bwMode="auto">
          <a:xfrm rot="5400000">
            <a:off x="3072607" y="2186781"/>
            <a:ext cx="323850" cy="236537"/>
          </a:xfrm>
          <a:custGeom>
            <a:avLst/>
            <a:gdLst>
              <a:gd name="T0" fmla="*/ 54598976 w 21600"/>
              <a:gd name="T1" fmla="*/ 0 h 21600"/>
              <a:gd name="T2" fmla="*/ 0 w 21600"/>
              <a:gd name="T3" fmla="*/ 14182792 h 21600"/>
              <a:gd name="T4" fmla="*/ 54598976 w 21600"/>
              <a:gd name="T5" fmla="*/ 28365452 h 21600"/>
              <a:gd name="T6" fmla="*/ 72798785 w 21600"/>
              <a:gd name="T7" fmla="*/ 14182792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20" name="AutoShape 13"/>
          <p:cNvSpPr>
            <a:spLocks noChangeArrowheads="1"/>
          </p:cNvSpPr>
          <p:nvPr/>
        </p:nvSpPr>
        <p:spPr bwMode="auto">
          <a:xfrm rot="5400000">
            <a:off x="3072607" y="2786856"/>
            <a:ext cx="323850" cy="236537"/>
          </a:xfrm>
          <a:custGeom>
            <a:avLst/>
            <a:gdLst>
              <a:gd name="T0" fmla="*/ 54598976 w 21600"/>
              <a:gd name="T1" fmla="*/ 0 h 21600"/>
              <a:gd name="T2" fmla="*/ 0 w 21600"/>
              <a:gd name="T3" fmla="*/ 14182792 h 21600"/>
              <a:gd name="T4" fmla="*/ 54598976 w 21600"/>
              <a:gd name="T5" fmla="*/ 28365452 h 21600"/>
              <a:gd name="T6" fmla="*/ 72798785 w 21600"/>
              <a:gd name="T7" fmla="*/ 14182792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21" name="AutoShape 14"/>
          <p:cNvSpPr>
            <a:spLocks noChangeArrowheads="1"/>
          </p:cNvSpPr>
          <p:nvPr/>
        </p:nvSpPr>
        <p:spPr bwMode="auto">
          <a:xfrm rot="5400000">
            <a:off x="3072607" y="3396456"/>
            <a:ext cx="323850" cy="236537"/>
          </a:xfrm>
          <a:custGeom>
            <a:avLst/>
            <a:gdLst>
              <a:gd name="T0" fmla="*/ 54598976 w 21600"/>
              <a:gd name="T1" fmla="*/ 0 h 21600"/>
              <a:gd name="T2" fmla="*/ 0 w 21600"/>
              <a:gd name="T3" fmla="*/ 14182792 h 21600"/>
              <a:gd name="T4" fmla="*/ 54598976 w 21600"/>
              <a:gd name="T5" fmla="*/ 28365452 h 21600"/>
              <a:gd name="T6" fmla="*/ 72798785 w 21600"/>
              <a:gd name="T7" fmla="*/ 14182792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90800" y="2771775"/>
            <a:ext cx="6248400" cy="2209800"/>
          </a:xfrm>
        </p:spPr>
        <p:txBody>
          <a:bodyPr/>
          <a:lstStyle/>
          <a:p>
            <a:pPr marL="609600" indent="-609600" algn="just" eaLnBrk="1" hangingPunct="1">
              <a:buFont typeface="Wingdings" pitchFamily="2" charset="2"/>
              <a:buNone/>
            </a:pPr>
            <a:r>
              <a:rPr lang="sr-Cyrl-CS" sz="1600" dirty="0" smtClean="0">
                <a:latin typeface="TimesRoman" pitchFamily="2" charset="0"/>
                <a:cs typeface="Times New Roman" pitchFamily="18" charset="0"/>
              </a:rPr>
              <a:t>Поремећај</a:t>
            </a:r>
            <a:r>
              <a:rPr lang="en-US" sz="1600" dirty="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Roman" pitchFamily="2" charset="0"/>
                <a:cs typeface="Times New Roman" pitchFamily="18" charset="0"/>
              </a:rPr>
              <a:t>коагулације</a:t>
            </a:r>
            <a:r>
              <a:rPr lang="en-US" sz="1600" dirty="0" smtClean="0">
                <a:latin typeface="TimesRoman" pitchFamily="2" charset="0"/>
                <a:cs typeface="Times New Roman" pitchFamily="18" charset="0"/>
              </a:rPr>
              <a:t> </a:t>
            </a:r>
          </a:p>
          <a:p>
            <a:pPr marL="609600" indent="-609600" algn="just" eaLnBrk="1" hangingPunct="1">
              <a:buFont typeface="Wingdings" pitchFamily="2" charset="2"/>
              <a:buNone/>
            </a:pPr>
            <a:endParaRPr lang="en-US" sz="1600" dirty="0" smtClean="0">
              <a:latin typeface="TimesRoman" pitchFamily="2" charset="0"/>
              <a:cs typeface="Times New Roman" pitchFamily="18" charset="0"/>
            </a:endParaRPr>
          </a:p>
          <a:p>
            <a:pPr marL="609600" indent="-609600" algn="just" eaLnBrk="1" hangingPunct="1">
              <a:buFont typeface="Wingdings" pitchFamily="2" charset="2"/>
              <a:buNone/>
            </a:pPr>
            <a:r>
              <a:rPr lang="sr-Cyrl-CS" sz="1600" dirty="0" smtClean="0">
                <a:latin typeface="TimesRoman" pitchFamily="2" charset="0"/>
                <a:cs typeface="Times New Roman" pitchFamily="18" charset="0"/>
              </a:rPr>
              <a:t>Обилно</a:t>
            </a:r>
            <a:r>
              <a:rPr lang="en-US" sz="1600" dirty="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Roman" pitchFamily="2" charset="0"/>
                <a:cs typeface="Times New Roman" pitchFamily="18" charset="0"/>
              </a:rPr>
              <a:t>крварење</a:t>
            </a:r>
            <a:r>
              <a:rPr lang="en-US" sz="1600" dirty="0" smtClean="0">
                <a:latin typeface="TimesRoman" pitchFamily="2" charset="0"/>
                <a:cs typeface="Times New Roman" pitchFamily="18" charset="0"/>
              </a:rPr>
              <a:t>		</a:t>
            </a:r>
            <a:r>
              <a:rPr lang="sr-Cyrl-CS" sz="1600" dirty="0" smtClean="0">
                <a:latin typeface="TimesRoman" pitchFamily="2" charset="0"/>
                <a:cs typeface="Times New Roman" pitchFamily="18" charset="0"/>
              </a:rPr>
              <a:t>развој</a:t>
            </a:r>
            <a:r>
              <a:rPr lang="en-US" sz="1600" dirty="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Roman" pitchFamily="2" charset="0"/>
                <a:cs typeface="Times New Roman" pitchFamily="18" charset="0"/>
              </a:rPr>
              <a:t>процеса</a:t>
            </a:r>
            <a:r>
              <a:rPr lang="en-US" sz="1600" dirty="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Roman" pitchFamily="2" charset="0"/>
                <a:cs typeface="Times New Roman" pitchFamily="18" charset="0"/>
              </a:rPr>
              <a:t>око</a:t>
            </a:r>
            <a:r>
              <a:rPr lang="en-US" sz="1600" dirty="0" smtClean="0">
                <a:latin typeface="TimesRoman" pitchFamily="2" charset="0"/>
                <a:cs typeface="Times New Roman" pitchFamily="18" charset="0"/>
              </a:rPr>
              <a:t> 60 </a:t>
            </a:r>
            <a:r>
              <a:rPr lang="sr-Cyrl-CS" sz="1600" dirty="0" smtClean="0">
                <a:latin typeface="TimesRoman" pitchFamily="2" charset="0"/>
                <a:cs typeface="Times New Roman" pitchFamily="18" charset="0"/>
              </a:rPr>
              <a:t>мин</a:t>
            </a:r>
            <a:r>
              <a:rPr lang="en-US" sz="1600" dirty="0" smtClean="0">
                <a:latin typeface="TimesRoman" pitchFamily="2" charset="0"/>
                <a:cs typeface="Times New Roman" pitchFamily="18" charset="0"/>
              </a:rPr>
              <a:t> </a:t>
            </a:r>
          </a:p>
          <a:p>
            <a:pPr marL="609600" indent="-609600" algn="just" eaLnBrk="1" hangingPunct="1">
              <a:buFont typeface="Wingdings" pitchFamily="2" charset="2"/>
              <a:buNone/>
            </a:pPr>
            <a:endParaRPr lang="en-US" sz="1600" dirty="0" smtClean="0">
              <a:latin typeface="TimesRoman" pitchFamily="2" charset="0"/>
              <a:cs typeface="Times New Roman" pitchFamily="18" charset="0"/>
            </a:endParaRPr>
          </a:p>
          <a:p>
            <a:pPr marL="609600" indent="-609600" algn="just" eaLnBrk="1" hangingPunct="1">
              <a:buFont typeface="Wingdings" pitchFamily="2" charset="2"/>
              <a:buNone/>
            </a:pPr>
            <a:r>
              <a:rPr lang="sr-Cyrl-CS" sz="1600" dirty="0" smtClean="0">
                <a:latin typeface="TimesRoman" pitchFamily="2" charset="0"/>
                <a:cs typeface="Times New Roman" pitchFamily="18" charset="0"/>
              </a:rPr>
              <a:t>ДИК</a:t>
            </a:r>
            <a:endParaRPr lang="en-US" sz="1600" dirty="0" smtClean="0">
              <a:latin typeface="TimesRoman" pitchFamily="2" charset="0"/>
              <a:cs typeface="Times New Roman" pitchFamily="18" charset="0"/>
            </a:endParaRP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title"/>
          </p:nvPr>
        </p:nvSpPr>
        <p:spPr>
          <a:xfrm>
            <a:off x="871538" y="1104900"/>
            <a:ext cx="8162925" cy="519113"/>
          </a:xfrm>
          <a:noFill/>
        </p:spPr>
        <p:txBody>
          <a:bodyPr/>
          <a:lstStyle/>
          <a:p>
            <a:pPr eaLnBrk="1" hangingPunct="1"/>
            <a:r>
              <a:rPr lang="en-US" sz="2800" b="1" smtClean="0">
                <a:latin typeface="TimesRoman" pitchFamily="2" charset="0"/>
                <a:cs typeface="Times New Roman" pitchFamily="18" charset="0"/>
              </a:rPr>
              <a:t>2. DIK</a:t>
            </a:r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609600" y="5226050"/>
            <a:ext cx="8534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just"/>
            <a:r>
              <a:rPr lang="en-US" sz="1600" dirty="0">
                <a:latin typeface="TimesRoman" pitchFamily="2" charset="0"/>
                <a:cs typeface="Times New Roman" pitchFamily="18" charset="0"/>
              </a:rPr>
              <a:t>	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Око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50%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пацијенткиња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преживе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први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сат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44037" name="AutoShape 7"/>
          <p:cNvSpPr>
            <a:spLocks/>
          </p:cNvSpPr>
          <p:nvPr/>
        </p:nvSpPr>
        <p:spPr bwMode="auto">
          <a:xfrm>
            <a:off x="4648200" y="2847975"/>
            <a:ext cx="304800" cy="1447800"/>
          </a:xfrm>
          <a:prstGeom prst="rightBrace">
            <a:avLst>
              <a:gd name="adj1" fmla="val 39583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38" name="AutoShape 11"/>
          <p:cNvSpPr>
            <a:spLocks noChangeArrowheads="1"/>
          </p:cNvSpPr>
          <p:nvPr/>
        </p:nvSpPr>
        <p:spPr bwMode="auto">
          <a:xfrm rot="5400000">
            <a:off x="3072607" y="3129756"/>
            <a:ext cx="323850" cy="236537"/>
          </a:xfrm>
          <a:custGeom>
            <a:avLst/>
            <a:gdLst>
              <a:gd name="T0" fmla="*/ 54598976 w 21600"/>
              <a:gd name="T1" fmla="*/ 0 h 21600"/>
              <a:gd name="T2" fmla="*/ 0 w 21600"/>
              <a:gd name="T3" fmla="*/ 14182792 h 21600"/>
              <a:gd name="T4" fmla="*/ 54598976 w 21600"/>
              <a:gd name="T5" fmla="*/ 28365452 h 21600"/>
              <a:gd name="T6" fmla="*/ 72798785 w 21600"/>
              <a:gd name="T7" fmla="*/ 14182792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39" name="AutoShape 12"/>
          <p:cNvSpPr>
            <a:spLocks noChangeArrowheads="1"/>
          </p:cNvSpPr>
          <p:nvPr/>
        </p:nvSpPr>
        <p:spPr bwMode="auto">
          <a:xfrm rot="5400000">
            <a:off x="3072607" y="3729831"/>
            <a:ext cx="323850" cy="236537"/>
          </a:xfrm>
          <a:custGeom>
            <a:avLst/>
            <a:gdLst>
              <a:gd name="T0" fmla="*/ 54598976 w 21600"/>
              <a:gd name="T1" fmla="*/ 0 h 21600"/>
              <a:gd name="T2" fmla="*/ 0 w 21600"/>
              <a:gd name="T3" fmla="*/ 14182792 h 21600"/>
              <a:gd name="T4" fmla="*/ 54598976 w 21600"/>
              <a:gd name="T5" fmla="*/ 28365452 h 21600"/>
              <a:gd name="T6" fmla="*/ 72798785 w 21600"/>
              <a:gd name="T7" fmla="*/ 14182792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40" name="Rectangle 14"/>
          <p:cNvSpPr>
            <a:spLocks noChangeArrowheads="1"/>
          </p:cNvSpPr>
          <p:nvPr/>
        </p:nvSpPr>
        <p:spPr bwMode="auto">
          <a:xfrm>
            <a:off x="539552" y="1916832"/>
            <a:ext cx="82296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just"/>
            <a:r>
              <a:rPr lang="en-US" sz="1600" dirty="0">
                <a:latin typeface="TimesRoman" pitchFamily="2" charset="0"/>
                <a:cs typeface="Times New Roman" pitchFamily="18" charset="0"/>
              </a:rPr>
              <a:t>	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Плодова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вода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садржи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елементе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ремете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хемостазу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активатор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фактора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x,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активатор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фибринолити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ког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слаба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тромболити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активност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1196975"/>
            <a:ext cx="8162925" cy="427038"/>
          </a:xfrm>
        </p:spPr>
        <p:txBody>
          <a:bodyPr/>
          <a:lstStyle/>
          <a:p>
            <a:pPr eaLnBrk="1" hangingPunct="1"/>
            <a:r>
              <a:rPr lang="sr-Cyrl-CS" sz="2200" dirty="0" smtClean="0">
                <a:latin typeface="Times New Roman" pitchFamily="18" charset="0"/>
                <a:cs typeface="Times New Roman" pitchFamily="18" charset="0"/>
              </a:rPr>
              <a:t>Клиничка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200" dirty="0" smtClean="0">
                <a:latin typeface="Times New Roman" pitchFamily="18" charset="0"/>
                <a:cs typeface="Times New Roman" pitchFamily="18" charset="0"/>
              </a:rPr>
              <a:t>слика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sr-Cyrl-CS" sz="2200" dirty="0" smtClean="0">
                <a:latin typeface="Times New Roman" pitchFamily="18" charset="0"/>
                <a:cs typeface="Times New Roman" pitchFamily="18" charset="0"/>
              </a:rPr>
              <a:t>развој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200" dirty="0" smtClean="0">
                <a:latin typeface="Times New Roman" pitchFamily="18" charset="0"/>
                <a:cs typeface="Times New Roman" pitchFamily="18" charset="0"/>
              </a:rPr>
              <a:t>нагао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200" dirty="0" smtClean="0">
                <a:latin typeface="Times New Roman" pitchFamily="18" charset="0"/>
                <a:cs typeface="Times New Roman" pitchFamily="18" charset="0"/>
              </a:rPr>
              <a:t>драматичан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214"/>
          <p:cNvGrpSpPr>
            <a:grpSpLocks/>
          </p:cNvGrpSpPr>
          <p:nvPr/>
        </p:nvGrpSpPr>
        <p:grpSpPr bwMode="auto">
          <a:xfrm>
            <a:off x="1600200" y="2057400"/>
            <a:ext cx="7307263" cy="2971800"/>
            <a:chOff x="-3" y="-3"/>
            <a:chExt cx="3403" cy="2558"/>
          </a:xfrm>
        </p:grpSpPr>
        <p:grpSp>
          <p:nvGrpSpPr>
            <p:cNvPr id="3" name="Group 212"/>
            <p:cNvGrpSpPr>
              <a:grpSpLocks/>
            </p:cNvGrpSpPr>
            <p:nvPr/>
          </p:nvGrpSpPr>
          <p:grpSpPr bwMode="auto">
            <a:xfrm>
              <a:off x="0" y="0"/>
              <a:ext cx="3397" cy="2552"/>
              <a:chOff x="0" y="0"/>
              <a:chExt cx="3397" cy="2552"/>
            </a:xfrm>
          </p:grpSpPr>
          <p:grpSp>
            <p:nvGrpSpPr>
              <p:cNvPr id="4" name="Group 189"/>
              <p:cNvGrpSpPr>
                <a:grpSpLocks/>
              </p:cNvGrpSpPr>
              <p:nvPr/>
            </p:nvGrpSpPr>
            <p:grpSpPr bwMode="auto">
              <a:xfrm>
                <a:off x="0" y="0"/>
                <a:ext cx="2180" cy="422"/>
                <a:chOff x="0" y="0"/>
                <a:chExt cx="2180" cy="422"/>
              </a:xfrm>
            </p:grpSpPr>
            <p:sp>
              <p:nvSpPr>
                <p:cNvPr id="45099" name="Rectangle 176"/>
                <p:cNvSpPr>
                  <a:spLocks noChangeArrowheads="1"/>
                </p:cNvSpPr>
                <p:nvPr/>
              </p:nvSpPr>
              <p:spPr bwMode="auto">
                <a:xfrm>
                  <a:off x="43" y="0"/>
                  <a:ext cx="2094" cy="4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>
                    <a:tabLst>
                      <a:tab pos="479425" algn="l"/>
                    </a:tabLst>
                  </a:pPr>
                  <a:r>
                    <a:rPr lang="sr-Cyrl-CS" sz="1500">
                      <a:latin typeface="TimesRoman" pitchFamily="2" charset="0"/>
                      <a:cs typeface="Times New Roman" pitchFamily="18" charset="0"/>
                    </a:rPr>
                    <a:t>Синдроми</a:t>
                  </a:r>
                  <a:endParaRPr lang="en-US" sz="1500">
                    <a:latin typeface="TimesRoman" pitchFamily="2" charset="0"/>
                  </a:endParaRPr>
                </a:p>
              </p:txBody>
            </p:sp>
            <p:sp>
              <p:nvSpPr>
                <p:cNvPr id="45100" name="Rectangle 18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2180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5" name="Group 191"/>
              <p:cNvGrpSpPr>
                <a:grpSpLocks/>
              </p:cNvGrpSpPr>
              <p:nvPr/>
            </p:nvGrpSpPr>
            <p:grpSpPr bwMode="auto">
              <a:xfrm>
                <a:off x="2180" y="0"/>
                <a:ext cx="1217" cy="422"/>
                <a:chOff x="2180" y="0"/>
                <a:chExt cx="1217" cy="422"/>
              </a:xfrm>
            </p:grpSpPr>
            <p:sp>
              <p:nvSpPr>
                <p:cNvPr id="45097" name="Rectangle 177"/>
                <p:cNvSpPr>
                  <a:spLocks noChangeArrowheads="1"/>
                </p:cNvSpPr>
                <p:nvPr/>
              </p:nvSpPr>
              <p:spPr bwMode="auto">
                <a:xfrm>
                  <a:off x="2223" y="0"/>
                  <a:ext cx="1131" cy="4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>
                    <a:tabLst>
                      <a:tab pos="479425" algn="l"/>
                    </a:tabLst>
                  </a:pPr>
                  <a:r>
                    <a:rPr lang="sr-Cyrl-CS" sz="1500" dirty="0" smtClean="0">
                      <a:latin typeface="TimesRoman" pitchFamily="2" charset="0"/>
                      <a:cs typeface="Times New Roman" pitchFamily="18" charset="0"/>
                    </a:rPr>
                    <a:t>Учесталост</a:t>
                  </a:r>
                  <a:endParaRPr lang="en-US" sz="1500" dirty="0">
                    <a:latin typeface="TimesRoman" pitchFamily="2" charset="0"/>
                  </a:endParaRPr>
                </a:p>
              </p:txBody>
            </p:sp>
            <p:sp>
              <p:nvSpPr>
                <p:cNvPr id="45098" name="Rectangle 190"/>
                <p:cNvSpPr>
                  <a:spLocks noChangeArrowheads="1"/>
                </p:cNvSpPr>
                <p:nvPr/>
              </p:nvSpPr>
              <p:spPr bwMode="auto">
                <a:xfrm>
                  <a:off x="2180" y="0"/>
                  <a:ext cx="1217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6" name="Group 193"/>
              <p:cNvGrpSpPr>
                <a:grpSpLocks/>
              </p:cNvGrpSpPr>
              <p:nvPr/>
            </p:nvGrpSpPr>
            <p:grpSpPr bwMode="auto">
              <a:xfrm>
                <a:off x="0" y="422"/>
                <a:ext cx="2180" cy="403"/>
                <a:chOff x="0" y="422"/>
                <a:chExt cx="2180" cy="403"/>
              </a:xfrm>
            </p:grpSpPr>
            <p:sp>
              <p:nvSpPr>
                <p:cNvPr id="45095" name="Rectangle 178"/>
                <p:cNvSpPr>
                  <a:spLocks noChangeArrowheads="1"/>
                </p:cNvSpPr>
                <p:nvPr/>
              </p:nvSpPr>
              <p:spPr bwMode="auto">
                <a:xfrm>
                  <a:off x="43" y="422"/>
                  <a:ext cx="2094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just">
                    <a:tabLst>
                      <a:tab pos="479425" algn="l"/>
                    </a:tabLst>
                  </a:pPr>
                  <a:r>
                    <a:rPr lang="sr-Cyrl-CS" sz="1500">
                      <a:latin typeface="TimesRoman" pitchFamily="2" charset="0"/>
                      <a:cs typeface="Times New Roman" pitchFamily="18" charset="0"/>
                    </a:rPr>
                    <a:t>Респираторни</a:t>
                  </a:r>
                  <a:r>
                    <a:rPr lang="en-US" sz="1500">
                      <a:latin typeface="TimesRoman" pitchFamily="2" charset="0"/>
                      <a:cs typeface="Times New Roman" pitchFamily="18" charset="0"/>
                    </a:rPr>
                    <a:t> </a:t>
                  </a:r>
                  <a:r>
                    <a:rPr lang="sr-Cyrl-CS" sz="1500">
                      <a:latin typeface="TimesRoman" pitchFamily="2" charset="0"/>
                      <a:cs typeface="Times New Roman" pitchFamily="18" charset="0"/>
                    </a:rPr>
                    <a:t>дистрес</a:t>
                  </a:r>
                  <a:r>
                    <a:rPr lang="en-US" sz="1500">
                      <a:latin typeface="TimesRoman" pitchFamily="2" charset="0"/>
                      <a:cs typeface="Times New Roman" pitchFamily="18" charset="0"/>
                    </a:rPr>
                    <a:t> – </a:t>
                  </a:r>
                  <a:r>
                    <a:rPr lang="sr-Cyrl-CS" sz="1500">
                      <a:latin typeface="TimesRoman" pitchFamily="2" charset="0"/>
                      <a:cs typeface="Times New Roman" pitchFamily="18" charset="0"/>
                    </a:rPr>
                    <a:t>диспнеја</a:t>
                  </a:r>
                  <a:r>
                    <a:rPr lang="en-US" sz="1500">
                      <a:latin typeface="TimesRoman" pitchFamily="2" charset="0"/>
                      <a:cs typeface="Times New Roman" pitchFamily="18" charset="0"/>
                    </a:rPr>
                    <a:t>, </a:t>
                  </a:r>
                  <a:r>
                    <a:rPr lang="sr-Cyrl-CS" sz="1500">
                      <a:latin typeface="TimesRoman" pitchFamily="2" charset="0"/>
                      <a:cs typeface="Times New Roman" pitchFamily="18" charset="0"/>
                    </a:rPr>
                    <a:t>тахипеја</a:t>
                  </a:r>
                  <a:r>
                    <a:rPr lang="en-US" sz="1500">
                      <a:latin typeface="TimesRoman" pitchFamily="2" charset="0"/>
                      <a:cs typeface="Times New Roman" pitchFamily="18" charset="0"/>
                    </a:rPr>
                    <a:t>, </a:t>
                  </a:r>
                  <a:r>
                    <a:rPr lang="sr-Cyrl-CS" sz="1500">
                      <a:latin typeface="TimesRoman" pitchFamily="2" charset="0"/>
                      <a:cs typeface="Times New Roman" pitchFamily="18" charset="0"/>
                    </a:rPr>
                    <a:t>цијаноза</a:t>
                  </a:r>
                  <a:endParaRPr lang="en-US" sz="1500">
                    <a:latin typeface="TimesRoman" pitchFamily="2" charset="0"/>
                  </a:endParaRPr>
                </a:p>
              </p:txBody>
            </p:sp>
            <p:sp>
              <p:nvSpPr>
                <p:cNvPr id="45096" name="Rectangle 192"/>
                <p:cNvSpPr>
                  <a:spLocks noChangeArrowheads="1"/>
                </p:cNvSpPr>
                <p:nvPr/>
              </p:nvSpPr>
              <p:spPr bwMode="auto">
                <a:xfrm>
                  <a:off x="0" y="422"/>
                  <a:ext cx="2180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7" name="Group 195"/>
              <p:cNvGrpSpPr>
                <a:grpSpLocks/>
              </p:cNvGrpSpPr>
              <p:nvPr/>
            </p:nvGrpSpPr>
            <p:grpSpPr bwMode="auto">
              <a:xfrm>
                <a:off x="2180" y="422"/>
                <a:ext cx="1217" cy="403"/>
                <a:chOff x="2180" y="422"/>
                <a:chExt cx="1217" cy="403"/>
              </a:xfrm>
            </p:grpSpPr>
            <p:sp>
              <p:nvSpPr>
                <p:cNvPr id="45093" name="Rectangle 179"/>
                <p:cNvSpPr>
                  <a:spLocks noChangeArrowheads="1"/>
                </p:cNvSpPr>
                <p:nvPr/>
              </p:nvSpPr>
              <p:spPr bwMode="auto">
                <a:xfrm>
                  <a:off x="2223" y="422"/>
                  <a:ext cx="1131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>
                    <a:tabLst>
                      <a:tab pos="457200" algn="l"/>
                      <a:tab pos="479425" algn="l"/>
                    </a:tabLst>
                  </a:pPr>
                  <a:r>
                    <a:rPr lang="en-US" sz="1500">
                      <a:latin typeface="TimesRoman" pitchFamily="2" charset="0"/>
                      <a:cs typeface="Times New Roman" pitchFamily="18" charset="0"/>
                    </a:rPr>
                    <a:t>50%</a:t>
                  </a:r>
                  <a:endParaRPr lang="en-US" sz="1500">
                    <a:latin typeface="TimesRoman" pitchFamily="2" charset="0"/>
                  </a:endParaRPr>
                </a:p>
              </p:txBody>
            </p:sp>
            <p:sp>
              <p:nvSpPr>
                <p:cNvPr id="45094" name="Rectangle 194"/>
                <p:cNvSpPr>
                  <a:spLocks noChangeArrowheads="1"/>
                </p:cNvSpPr>
                <p:nvPr/>
              </p:nvSpPr>
              <p:spPr bwMode="auto">
                <a:xfrm>
                  <a:off x="2180" y="422"/>
                  <a:ext cx="1217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8" name="Group 197"/>
              <p:cNvGrpSpPr>
                <a:grpSpLocks/>
              </p:cNvGrpSpPr>
              <p:nvPr/>
            </p:nvGrpSpPr>
            <p:grpSpPr bwMode="auto">
              <a:xfrm>
                <a:off x="0" y="825"/>
                <a:ext cx="2180" cy="403"/>
                <a:chOff x="0" y="825"/>
                <a:chExt cx="2180" cy="403"/>
              </a:xfrm>
            </p:grpSpPr>
            <p:sp>
              <p:nvSpPr>
                <p:cNvPr id="45091" name="Rectangle 180"/>
                <p:cNvSpPr>
                  <a:spLocks noChangeArrowheads="1"/>
                </p:cNvSpPr>
                <p:nvPr/>
              </p:nvSpPr>
              <p:spPr bwMode="auto">
                <a:xfrm>
                  <a:off x="43" y="825"/>
                  <a:ext cx="2094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just">
                    <a:tabLst>
                      <a:tab pos="479425" algn="l"/>
                    </a:tabLst>
                  </a:pPr>
                  <a:r>
                    <a:rPr lang="sr-Cyrl-CS" sz="1500" dirty="0" smtClean="0">
                      <a:latin typeface="Times New Roman" pitchFamily="18" charset="0"/>
                      <a:cs typeface="Times New Roman" pitchFamily="18" charset="0"/>
                    </a:rPr>
                    <a:t>шок</a:t>
                  </a:r>
                  <a:r>
                    <a:rPr lang="en-US" sz="1500" dirty="0" smtClean="0">
                      <a:latin typeface="Times New Roman" pitchFamily="18" charset="0"/>
                      <a:cs typeface="Times New Roman" pitchFamily="18" charset="0"/>
                    </a:rPr>
                    <a:t> </a:t>
                  </a:r>
                  <a:r>
                    <a:rPr lang="en-US" sz="1500" dirty="0">
                      <a:latin typeface="Times New Roman" pitchFamily="18" charset="0"/>
                      <a:cs typeface="Times New Roman" pitchFamily="18" charset="0"/>
                    </a:rPr>
                    <a:t>– (</a:t>
                  </a:r>
                  <a:r>
                    <a:rPr lang="sr-Cyrl-CS" sz="1500" dirty="0">
                      <a:latin typeface="Times New Roman" pitchFamily="18" charset="0"/>
                      <a:cs typeface="Times New Roman" pitchFamily="18" charset="0"/>
                    </a:rPr>
                    <a:t>кардиогени</a:t>
                  </a:r>
                  <a:r>
                    <a:rPr lang="en-US" sz="1500" dirty="0">
                      <a:latin typeface="Times New Roman" pitchFamily="18" charset="0"/>
                      <a:cs typeface="Times New Roman" pitchFamily="18" charset="0"/>
                    </a:rPr>
                    <a:t>, </a:t>
                  </a:r>
                  <a:r>
                    <a:rPr lang="sr-Cyrl-CS" sz="1500" dirty="0">
                      <a:latin typeface="Times New Roman" pitchFamily="18" charset="0"/>
                      <a:cs typeface="Times New Roman" pitchFamily="18" charset="0"/>
                    </a:rPr>
                    <a:t>хиповолемијски</a:t>
                  </a:r>
                  <a:r>
                    <a:rPr lang="en-US" sz="1500" dirty="0">
                      <a:latin typeface="Times New Roman" pitchFamily="18" charset="0"/>
                      <a:cs typeface="Times New Roman" pitchFamily="18" charset="0"/>
                    </a:rPr>
                    <a:t>, </a:t>
                  </a:r>
                  <a:r>
                    <a:rPr lang="sr-Cyrl-CS" sz="1500" dirty="0">
                      <a:latin typeface="Times New Roman" pitchFamily="18" charset="0"/>
                      <a:cs typeface="Times New Roman" pitchFamily="18" charset="0"/>
                    </a:rPr>
                    <a:t>неурогени</a:t>
                  </a:r>
                  <a:r>
                    <a:rPr lang="en-US" sz="1500" dirty="0">
                      <a:latin typeface="TimesRoman" pitchFamily="2" charset="0"/>
                      <a:cs typeface="Times New Roman" pitchFamily="18" charset="0"/>
                    </a:rPr>
                    <a:t>)</a:t>
                  </a:r>
                  <a:endParaRPr lang="en-US" sz="1500" dirty="0">
                    <a:latin typeface="TimesRoman" pitchFamily="2" charset="0"/>
                  </a:endParaRPr>
                </a:p>
              </p:txBody>
            </p:sp>
            <p:sp>
              <p:nvSpPr>
                <p:cNvPr id="45092" name="Rectangle 196"/>
                <p:cNvSpPr>
                  <a:spLocks noChangeArrowheads="1"/>
                </p:cNvSpPr>
                <p:nvPr/>
              </p:nvSpPr>
              <p:spPr bwMode="auto">
                <a:xfrm>
                  <a:off x="0" y="825"/>
                  <a:ext cx="2180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9" name="Group 199"/>
              <p:cNvGrpSpPr>
                <a:grpSpLocks/>
              </p:cNvGrpSpPr>
              <p:nvPr/>
            </p:nvGrpSpPr>
            <p:grpSpPr bwMode="auto">
              <a:xfrm>
                <a:off x="2180" y="825"/>
                <a:ext cx="1217" cy="403"/>
                <a:chOff x="2180" y="825"/>
                <a:chExt cx="1217" cy="403"/>
              </a:xfrm>
            </p:grpSpPr>
            <p:sp>
              <p:nvSpPr>
                <p:cNvPr id="45089" name="Rectangle 181"/>
                <p:cNvSpPr>
                  <a:spLocks noChangeArrowheads="1"/>
                </p:cNvSpPr>
                <p:nvPr/>
              </p:nvSpPr>
              <p:spPr bwMode="auto">
                <a:xfrm>
                  <a:off x="2223" y="825"/>
                  <a:ext cx="1131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>
                    <a:tabLst>
                      <a:tab pos="457200" algn="l"/>
                      <a:tab pos="479425" algn="l"/>
                    </a:tabLst>
                  </a:pPr>
                  <a:r>
                    <a:rPr lang="en-US" sz="1500">
                      <a:latin typeface="TimesRoman" pitchFamily="2" charset="0"/>
                      <a:cs typeface="Times New Roman" pitchFamily="18" charset="0"/>
                    </a:rPr>
                    <a:t>25%</a:t>
                  </a:r>
                  <a:endParaRPr lang="en-US" sz="1500">
                    <a:latin typeface="TimesRoman" pitchFamily="2" charset="0"/>
                  </a:endParaRPr>
                </a:p>
              </p:txBody>
            </p:sp>
            <p:sp>
              <p:nvSpPr>
                <p:cNvPr id="45090" name="Rectangle 198"/>
                <p:cNvSpPr>
                  <a:spLocks noChangeArrowheads="1"/>
                </p:cNvSpPr>
                <p:nvPr/>
              </p:nvSpPr>
              <p:spPr bwMode="auto">
                <a:xfrm>
                  <a:off x="2180" y="825"/>
                  <a:ext cx="1217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0" name="Group 201"/>
              <p:cNvGrpSpPr>
                <a:grpSpLocks/>
              </p:cNvGrpSpPr>
              <p:nvPr/>
            </p:nvGrpSpPr>
            <p:grpSpPr bwMode="auto">
              <a:xfrm>
                <a:off x="0" y="1228"/>
                <a:ext cx="2180" cy="403"/>
                <a:chOff x="0" y="1228"/>
                <a:chExt cx="2180" cy="403"/>
              </a:xfrm>
            </p:grpSpPr>
            <p:sp>
              <p:nvSpPr>
                <p:cNvPr id="45087" name="Rectangle 182"/>
                <p:cNvSpPr>
                  <a:spLocks noChangeArrowheads="1"/>
                </p:cNvSpPr>
                <p:nvPr/>
              </p:nvSpPr>
              <p:spPr bwMode="auto">
                <a:xfrm>
                  <a:off x="43" y="1228"/>
                  <a:ext cx="2094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just">
                    <a:tabLst>
                      <a:tab pos="479425" algn="l"/>
                    </a:tabLst>
                  </a:pPr>
                  <a:r>
                    <a:rPr lang="sr-Cyrl-CS" sz="1500" dirty="0" smtClean="0">
                      <a:latin typeface="TimesRoman" pitchFamily="2" charset="0"/>
                      <a:cs typeface="Times New Roman" pitchFamily="18" charset="0"/>
                    </a:rPr>
                    <a:t>Клони</a:t>
                  </a:r>
                  <a:r>
                    <a:rPr lang="sr-Cyrl-CS" sz="1500" dirty="0">
                      <a:latin typeface="TimesRoman" pitchFamily="2" charset="0"/>
                      <a:cs typeface="Times New Roman" pitchFamily="18" charset="0"/>
                    </a:rPr>
                    <a:t>ч</a:t>
                  </a:r>
                  <a:r>
                    <a:rPr lang="sr-Cyrl-CS" sz="1500" dirty="0" smtClean="0">
                      <a:latin typeface="TimesRoman" pitchFamily="2" charset="0"/>
                      <a:cs typeface="Times New Roman" pitchFamily="18" charset="0"/>
                    </a:rPr>
                    <a:t>ко</a:t>
                  </a:r>
                  <a:r>
                    <a:rPr lang="en-US" sz="1500" dirty="0" smtClean="0">
                      <a:latin typeface="TimesRoman" pitchFamily="2" charset="0"/>
                      <a:cs typeface="Times New Roman" pitchFamily="18" charset="0"/>
                    </a:rPr>
                    <a:t> </a:t>
                  </a:r>
                  <a:r>
                    <a:rPr lang="sr-Cyrl-CS" sz="1500" dirty="0" smtClean="0">
                      <a:latin typeface="TimesRoman" pitchFamily="2" charset="0"/>
                      <a:cs typeface="Times New Roman" pitchFamily="18" charset="0"/>
                    </a:rPr>
                    <a:t>тони</a:t>
                  </a:r>
                  <a:r>
                    <a:rPr lang="sr-Cyrl-CS" sz="1500" dirty="0">
                      <a:latin typeface="TimesRoman" pitchFamily="2" charset="0"/>
                      <a:cs typeface="Times New Roman" pitchFamily="18" charset="0"/>
                    </a:rPr>
                    <a:t>ч</a:t>
                  </a:r>
                  <a:r>
                    <a:rPr lang="sr-Cyrl-CS" sz="1500" dirty="0" smtClean="0">
                      <a:latin typeface="TimesRoman" pitchFamily="2" charset="0"/>
                      <a:cs typeface="Times New Roman" pitchFamily="18" charset="0"/>
                    </a:rPr>
                    <a:t>ки</a:t>
                  </a:r>
                  <a:r>
                    <a:rPr lang="en-US" sz="1500" dirty="0" smtClean="0">
                      <a:latin typeface="TimesRoman" pitchFamily="2" charset="0"/>
                      <a:cs typeface="Times New Roman" pitchFamily="18" charset="0"/>
                    </a:rPr>
                    <a:t> </a:t>
                  </a:r>
                  <a:r>
                    <a:rPr lang="sr-Cyrl-CS" sz="1500" dirty="0" smtClean="0">
                      <a:latin typeface="TimesRoman" pitchFamily="2" charset="0"/>
                      <a:cs typeface="Times New Roman" pitchFamily="18" charset="0"/>
                    </a:rPr>
                    <a:t>грчеви</a:t>
                  </a:r>
                  <a:endParaRPr lang="en-US" sz="1500" dirty="0">
                    <a:latin typeface="TimesRoman" pitchFamily="2" charset="0"/>
                  </a:endParaRPr>
                </a:p>
              </p:txBody>
            </p:sp>
            <p:sp>
              <p:nvSpPr>
                <p:cNvPr id="45088" name="Rectangle 200"/>
                <p:cNvSpPr>
                  <a:spLocks noChangeArrowheads="1"/>
                </p:cNvSpPr>
                <p:nvPr/>
              </p:nvSpPr>
              <p:spPr bwMode="auto">
                <a:xfrm>
                  <a:off x="0" y="1228"/>
                  <a:ext cx="2180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1" name="Group 203"/>
              <p:cNvGrpSpPr>
                <a:grpSpLocks/>
              </p:cNvGrpSpPr>
              <p:nvPr/>
            </p:nvGrpSpPr>
            <p:grpSpPr bwMode="auto">
              <a:xfrm>
                <a:off x="2180" y="1228"/>
                <a:ext cx="1217" cy="403"/>
                <a:chOff x="2180" y="1228"/>
                <a:chExt cx="1217" cy="403"/>
              </a:xfrm>
            </p:grpSpPr>
            <p:sp>
              <p:nvSpPr>
                <p:cNvPr id="45085" name="Rectangle 183"/>
                <p:cNvSpPr>
                  <a:spLocks noChangeArrowheads="1"/>
                </p:cNvSpPr>
                <p:nvPr/>
              </p:nvSpPr>
              <p:spPr bwMode="auto">
                <a:xfrm>
                  <a:off x="2223" y="1228"/>
                  <a:ext cx="1131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>
                    <a:tabLst>
                      <a:tab pos="457200" algn="l"/>
                      <a:tab pos="479425" algn="l"/>
                    </a:tabLst>
                  </a:pPr>
                  <a:r>
                    <a:rPr lang="en-US" sz="1500">
                      <a:latin typeface="TimesRoman" pitchFamily="2" charset="0"/>
                      <a:cs typeface="Times New Roman" pitchFamily="18" charset="0"/>
                    </a:rPr>
                    <a:t>15%</a:t>
                  </a:r>
                  <a:endParaRPr lang="en-US" sz="1500">
                    <a:latin typeface="TimesRoman" pitchFamily="2" charset="0"/>
                  </a:endParaRPr>
                </a:p>
              </p:txBody>
            </p:sp>
            <p:sp>
              <p:nvSpPr>
                <p:cNvPr id="45086" name="Rectangle 202"/>
                <p:cNvSpPr>
                  <a:spLocks noChangeArrowheads="1"/>
                </p:cNvSpPr>
                <p:nvPr/>
              </p:nvSpPr>
              <p:spPr bwMode="auto">
                <a:xfrm>
                  <a:off x="2180" y="1228"/>
                  <a:ext cx="1217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2" name="Group 205"/>
              <p:cNvGrpSpPr>
                <a:grpSpLocks/>
              </p:cNvGrpSpPr>
              <p:nvPr/>
            </p:nvGrpSpPr>
            <p:grpSpPr bwMode="auto">
              <a:xfrm>
                <a:off x="0" y="1631"/>
                <a:ext cx="2180" cy="518"/>
                <a:chOff x="0" y="1631"/>
                <a:chExt cx="2180" cy="518"/>
              </a:xfrm>
            </p:grpSpPr>
            <p:sp>
              <p:nvSpPr>
                <p:cNvPr id="45083" name="Rectangle 184"/>
                <p:cNvSpPr>
                  <a:spLocks noChangeArrowheads="1"/>
                </p:cNvSpPr>
                <p:nvPr/>
              </p:nvSpPr>
              <p:spPr bwMode="auto">
                <a:xfrm>
                  <a:off x="43" y="1631"/>
                  <a:ext cx="2094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just">
                    <a:tabLst>
                      <a:tab pos="479425" algn="l"/>
                    </a:tabLst>
                  </a:pPr>
                  <a:r>
                    <a:rPr lang="sr-Cyrl-CS" sz="1500" dirty="0">
                      <a:latin typeface="Times New Roman" pitchFamily="18" charset="0"/>
                      <a:cs typeface="Times New Roman" pitchFamily="18" charset="0"/>
                    </a:rPr>
                    <a:t>Крварење</a:t>
                  </a:r>
                  <a:r>
                    <a:rPr lang="en-US" sz="1500" dirty="0">
                      <a:latin typeface="Times New Roman" pitchFamily="18" charset="0"/>
                      <a:cs typeface="Times New Roman" pitchFamily="18" charset="0"/>
                    </a:rPr>
                    <a:t>- </a:t>
                  </a:r>
                  <a:r>
                    <a:rPr lang="sr-Cyrl-CS" sz="1500" dirty="0">
                      <a:latin typeface="Times New Roman" pitchFamily="18" charset="0"/>
                      <a:cs typeface="Times New Roman" pitchFamily="18" charset="0"/>
                    </a:rPr>
                    <a:t>некад</a:t>
                  </a:r>
                  <a:r>
                    <a:rPr lang="en-US" sz="1500" dirty="0">
                      <a:latin typeface="Times New Roman" pitchFamily="18" charset="0"/>
                      <a:cs typeface="Times New Roman" pitchFamily="18" charset="0"/>
                    </a:rPr>
                    <a:t> </a:t>
                  </a:r>
                  <a:r>
                    <a:rPr lang="sr-Cyrl-CS" sz="1500" dirty="0">
                      <a:latin typeface="Times New Roman" pitchFamily="18" charset="0"/>
                      <a:cs typeface="Times New Roman" pitchFamily="18" charset="0"/>
                    </a:rPr>
                    <a:t>први</a:t>
                  </a:r>
                  <a:r>
                    <a:rPr lang="en-US" sz="1500" dirty="0">
                      <a:latin typeface="Times New Roman" pitchFamily="18" charset="0"/>
                      <a:cs typeface="Times New Roman" pitchFamily="18" charset="0"/>
                    </a:rPr>
                    <a:t> </a:t>
                  </a:r>
                  <a:r>
                    <a:rPr lang="sr-Cyrl-CS" sz="1500" dirty="0">
                      <a:latin typeface="Times New Roman" pitchFamily="18" charset="0"/>
                      <a:cs typeface="Times New Roman" pitchFamily="18" charset="0"/>
                    </a:rPr>
                    <a:t>знак</a:t>
                  </a:r>
                  <a:r>
                    <a:rPr lang="en-US" sz="1500" dirty="0">
                      <a:latin typeface="Times New Roman" pitchFamily="18" charset="0"/>
                      <a:cs typeface="Times New Roman" pitchFamily="18" charset="0"/>
                    </a:rPr>
                    <a:t> </a:t>
                  </a:r>
                  <a:r>
                    <a:rPr lang="sr-Cyrl-CS" sz="1500" dirty="0">
                      <a:latin typeface="Times New Roman" pitchFamily="18" charset="0"/>
                      <a:cs typeface="Times New Roman" pitchFamily="18" charset="0"/>
                    </a:rPr>
                    <a:t>емболије</a:t>
                  </a:r>
                  <a:r>
                    <a:rPr lang="en-US" sz="1500" dirty="0">
                      <a:latin typeface="Times New Roman" pitchFamily="18" charset="0"/>
                      <a:cs typeface="Times New Roman" pitchFamily="18" charset="0"/>
                    </a:rPr>
                    <a:t> 15%, </a:t>
                  </a:r>
                  <a:r>
                    <a:rPr lang="sr-Cyrl-CS" sz="1500" dirty="0">
                      <a:latin typeface="Times New Roman" pitchFamily="18" charset="0"/>
                      <a:cs typeface="Times New Roman" pitchFamily="18" charset="0"/>
                    </a:rPr>
                    <a:t>после</a:t>
                  </a:r>
                  <a:r>
                    <a:rPr lang="en-US" sz="1500" dirty="0">
                      <a:latin typeface="Times New Roman" pitchFamily="18" charset="0"/>
                      <a:cs typeface="Times New Roman" pitchFamily="18" charset="0"/>
                    </a:rPr>
                    <a:t> </a:t>
                  </a:r>
                  <a:r>
                    <a:rPr lang="en-US" sz="1500" dirty="0">
                      <a:latin typeface="TimesRoman" pitchFamily="2" charset="0"/>
                      <a:cs typeface="Times New Roman" pitchFamily="18" charset="0"/>
                    </a:rPr>
                    <a:t>1</a:t>
                  </a:r>
                  <a:r>
                    <a:rPr lang="sr-Cyrl-CS" sz="1500" baseline="30000" dirty="0">
                      <a:latin typeface="TimesRoman" pitchFamily="2" charset="0"/>
                      <a:cs typeface="Times New Roman" pitchFamily="18" charset="0"/>
                    </a:rPr>
                    <a:t>х</a:t>
                  </a:r>
                  <a:endParaRPr lang="en-US" sz="1500" dirty="0">
                    <a:latin typeface="TimesRoman" pitchFamily="2" charset="0"/>
                  </a:endParaRPr>
                </a:p>
              </p:txBody>
            </p:sp>
            <p:sp>
              <p:nvSpPr>
                <p:cNvPr id="45084" name="Rectangle 204"/>
                <p:cNvSpPr>
                  <a:spLocks noChangeArrowheads="1"/>
                </p:cNvSpPr>
                <p:nvPr/>
              </p:nvSpPr>
              <p:spPr bwMode="auto">
                <a:xfrm>
                  <a:off x="0" y="1631"/>
                  <a:ext cx="2180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3" name="Group 207"/>
              <p:cNvGrpSpPr>
                <a:grpSpLocks/>
              </p:cNvGrpSpPr>
              <p:nvPr/>
            </p:nvGrpSpPr>
            <p:grpSpPr bwMode="auto">
              <a:xfrm>
                <a:off x="2180" y="1631"/>
                <a:ext cx="1217" cy="518"/>
                <a:chOff x="2180" y="1631"/>
                <a:chExt cx="1217" cy="518"/>
              </a:xfrm>
            </p:grpSpPr>
            <p:sp>
              <p:nvSpPr>
                <p:cNvPr id="45081" name="Rectangle 185"/>
                <p:cNvSpPr>
                  <a:spLocks noChangeArrowheads="1"/>
                </p:cNvSpPr>
                <p:nvPr/>
              </p:nvSpPr>
              <p:spPr bwMode="auto">
                <a:xfrm>
                  <a:off x="2223" y="1631"/>
                  <a:ext cx="1131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>
                    <a:tabLst>
                      <a:tab pos="457200" algn="l"/>
                      <a:tab pos="479425" algn="l"/>
                    </a:tabLst>
                  </a:pPr>
                  <a:r>
                    <a:rPr lang="en-US" sz="1500">
                      <a:latin typeface="TimesRoman" pitchFamily="2" charset="0"/>
                      <a:cs typeface="Times New Roman" pitchFamily="18" charset="0"/>
                    </a:rPr>
                    <a:t>50%</a:t>
                  </a:r>
                  <a:endParaRPr lang="en-US" sz="1500">
                    <a:latin typeface="TimesRoman" pitchFamily="2" charset="0"/>
                  </a:endParaRPr>
                </a:p>
              </p:txBody>
            </p:sp>
            <p:sp>
              <p:nvSpPr>
                <p:cNvPr id="45082" name="Rectangle 206"/>
                <p:cNvSpPr>
                  <a:spLocks noChangeArrowheads="1"/>
                </p:cNvSpPr>
                <p:nvPr/>
              </p:nvSpPr>
              <p:spPr bwMode="auto">
                <a:xfrm>
                  <a:off x="2180" y="1631"/>
                  <a:ext cx="1217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4" name="Group 209"/>
              <p:cNvGrpSpPr>
                <a:grpSpLocks/>
              </p:cNvGrpSpPr>
              <p:nvPr/>
            </p:nvGrpSpPr>
            <p:grpSpPr bwMode="auto">
              <a:xfrm>
                <a:off x="0" y="2149"/>
                <a:ext cx="2180" cy="403"/>
                <a:chOff x="0" y="2149"/>
                <a:chExt cx="2180" cy="403"/>
              </a:xfrm>
            </p:grpSpPr>
            <p:sp>
              <p:nvSpPr>
                <p:cNvPr id="45079" name="Rectangle 186"/>
                <p:cNvSpPr>
                  <a:spLocks noChangeArrowheads="1"/>
                </p:cNvSpPr>
                <p:nvPr/>
              </p:nvSpPr>
              <p:spPr bwMode="auto">
                <a:xfrm>
                  <a:off x="43" y="2149"/>
                  <a:ext cx="2094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just">
                    <a:tabLst>
                      <a:tab pos="479425" algn="l"/>
                    </a:tabLst>
                  </a:pPr>
                  <a:r>
                    <a:rPr lang="sr-Cyrl-CS" sz="1500">
                      <a:latin typeface="TimesRoman" pitchFamily="2" charset="0"/>
                      <a:cs typeface="Times New Roman" pitchFamily="18" charset="0"/>
                    </a:rPr>
                    <a:t>Плу</a:t>
                  </a:r>
                  <a:r>
                    <a:rPr lang="en-US" sz="1500">
                      <a:latin typeface="TimesRoman" pitchFamily="2" charset="0"/>
                      <a:cs typeface="Times New Roman" pitchFamily="18" charset="0"/>
                    </a:rPr>
                    <a:t>}</a:t>
                  </a:r>
                  <a:r>
                    <a:rPr lang="sr-Cyrl-CS" sz="1500">
                      <a:latin typeface="TimesRoman" pitchFamily="2" charset="0"/>
                      <a:cs typeface="Times New Roman" pitchFamily="18" charset="0"/>
                    </a:rPr>
                    <a:t>ни</a:t>
                  </a:r>
                  <a:r>
                    <a:rPr lang="en-US" sz="1500">
                      <a:latin typeface="TimesRoman" pitchFamily="2" charset="0"/>
                      <a:cs typeface="Times New Roman" pitchFamily="18" charset="0"/>
                    </a:rPr>
                    <a:t> </a:t>
                  </a:r>
                  <a:r>
                    <a:rPr lang="sr-Cyrl-CS" sz="1500">
                      <a:latin typeface="TimesRoman" pitchFamily="2" charset="0"/>
                      <a:cs typeface="Times New Roman" pitchFamily="18" charset="0"/>
                    </a:rPr>
                    <a:t>едем</a:t>
                  </a:r>
                  <a:endParaRPr lang="en-US" sz="1500">
                    <a:latin typeface="TimesRoman" pitchFamily="2" charset="0"/>
                  </a:endParaRPr>
                </a:p>
              </p:txBody>
            </p:sp>
            <p:sp>
              <p:nvSpPr>
                <p:cNvPr id="45080" name="Rectangle 208"/>
                <p:cNvSpPr>
                  <a:spLocks noChangeArrowheads="1"/>
                </p:cNvSpPr>
                <p:nvPr/>
              </p:nvSpPr>
              <p:spPr bwMode="auto">
                <a:xfrm>
                  <a:off x="0" y="2149"/>
                  <a:ext cx="2180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5" name="Group 211"/>
              <p:cNvGrpSpPr>
                <a:grpSpLocks/>
              </p:cNvGrpSpPr>
              <p:nvPr/>
            </p:nvGrpSpPr>
            <p:grpSpPr bwMode="auto">
              <a:xfrm>
                <a:off x="2180" y="2149"/>
                <a:ext cx="1217" cy="403"/>
                <a:chOff x="2180" y="2149"/>
                <a:chExt cx="1217" cy="403"/>
              </a:xfrm>
            </p:grpSpPr>
            <p:sp>
              <p:nvSpPr>
                <p:cNvPr id="45077" name="Rectangle 187"/>
                <p:cNvSpPr>
                  <a:spLocks noChangeArrowheads="1"/>
                </p:cNvSpPr>
                <p:nvPr/>
              </p:nvSpPr>
              <p:spPr bwMode="auto">
                <a:xfrm>
                  <a:off x="2223" y="2149"/>
                  <a:ext cx="1131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>
                    <a:tabLst>
                      <a:tab pos="457200" algn="l"/>
                      <a:tab pos="479425" algn="l"/>
                    </a:tabLst>
                  </a:pPr>
                  <a:r>
                    <a:rPr lang="en-US" sz="1500">
                      <a:latin typeface="TimesRoman" pitchFamily="2" charset="0"/>
                      <a:cs typeface="Times New Roman" pitchFamily="18" charset="0"/>
                    </a:rPr>
                    <a:t>25%</a:t>
                  </a:r>
                  <a:endParaRPr lang="en-US" sz="1500">
                    <a:latin typeface="TimesRoman" pitchFamily="2" charset="0"/>
                  </a:endParaRPr>
                </a:p>
              </p:txBody>
            </p:sp>
            <p:sp>
              <p:nvSpPr>
                <p:cNvPr id="45078" name="Rectangle 210"/>
                <p:cNvSpPr>
                  <a:spLocks noChangeArrowheads="1"/>
                </p:cNvSpPr>
                <p:nvPr/>
              </p:nvSpPr>
              <p:spPr bwMode="auto">
                <a:xfrm>
                  <a:off x="2180" y="2149"/>
                  <a:ext cx="1217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</p:grpSp>
        <p:sp>
          <p:nvSpPr>
            <p:cNvPr id="45064" name="Rectangle 213"/>
            <p:cNvSpPr>
              <a:spLocks noChangeArrowheads="1"/>
            </p:cNvSpPr>
            <p:nvPr/>
          </p:nvSpPr>
          <p:spPr bwMode="auto">
            <a:xfrm>
              <a:off x="-3" y="-3"/>
              <a:ext cx="3403" cy="2558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45060" name="AutoShape 216"/>
          <p:cNvSpPr>
            <a:spLocks noChangeArrowheads="1"/>
          </p:cNvSpPr>
          <p:nvPr/>
        </p:nvSpPr>
        <p:spPr bwMode="auto">
          <a:xfrm rot="1200000">
            <a:off x="228600" y="2514600"/>
            <a:ext cx="917575" cy="2962275"/>
          </a:xfrm>
          <a:prstGeom prst="curvedRightArrow">
            <a:avLst>
              <a:gd name="adj1" fmla="val 64567"/>
              <a:gd name="adj2" fmla="val 129135"/>
              <a:gd name="adj3" fmla="val 3333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061" name="AutoShape 215"/>
          <p:cNvSpPr>
            <a:spLocks/>
          </p:cNvSpPr>
          <p:nvPr/>
        </p:nvSpPr>
        <p:spPr bwMode="auto">
          <a:xfrm>
            <a:off x="1371600" y="2590800"/>
            <a:ext cx="228600" cy="914400"/>
          </a:xfrm>
          <a:prstGeom prst="leftBrace">
            <a:avLst>
              <a:gd name="adj1" fmla="val 33333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062" name="Rectangle 217"/>
          <p:cNvSpPr>
            <a:spLocks noChangeArrowheads="1"/>
          </p:cNvSpPr>
          <p:nvPr/>
        </p:nvSpPr>
        <p:spPr bwMode="auto">
          <a:xfrm>
            <a:off x="609600" y="4813518"/>
            <a:ext cx="85344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just"/>
            <a:r>
              <a:rPr lang="sr-Cyrl-CS" sz="1600" b="1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Кардиоваскуларни</a:t>
            </a:r>
            <a:r>
              <a:rPr lang="en-US" sz="1600" b="1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b="1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колапс</a:t>
            </a:r>
            <a:r>
              <a:rPr lang="en-US" sz="1600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, </a:t>
            </a:r>
            <a:r>
              <a:rPr lang="sr-Cyrl-CS" sz="1600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после</a:t>
            </a:r>
            <a:r>
              <a:rPr lang="en-US" sz="1600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неколико</a:t>
            </a:r>
            <a:r>
              <a:rPr lang="en-US" sz="1600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минута</a:t>
            </a:r>
            <a:r>
              <a:rPr lang="en-US" sz="1600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развија</a:t>
            </a:r>
            <a:r>
              <a:rPr lang="en-US" sz="1600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се</a:t>
            </a:r>
            <a:r>
              <a:rPr lang="en-US" sz="1600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и</a:t>
            </a:r>
            <a:r>
              <a:rPr lang="en-US" sz="1600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код</a:t>
            </a:r>
            <a:r>
              <a:rPr lang="en-US" sz="1600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готово</a:t>
            </a:r>
            <a:r>
              <a:rPr lang="en-US" sz="1600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свих</a:t>
            </a:r>
            <a:r>
              <a:rPr lang="en-US" sz="1600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пацијенткиња</a:t>
            </a:r>
            <a:r>
              <a:rPr lang="en-US" sz="1600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. </a:t>
            </a:r>
          </a:p>
          <a:p>
            <a:pPr algn="just"/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Укупан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морталитет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емболије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&gt;80% </a:t>
            </a:r>
          </a:p>
          <a:p>
            <a:pPr algn="just"/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појаве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симптома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смрти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10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мин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32</a:t>
            </a:r>
            <a:r>
              <a:rPr lang="sr-Cyrl-CS" sz="1600" baseline="30000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четвртина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пацијенткиња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умире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током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првог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срата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sr-Cyrl-CS" sz="1600" b="1" dirty="0">
                <a:latin typeface="Times New Roman" pitchFamily="18" charset="0"/>
                <a:cs typeface="Times New Roman" pitchFamily="18" charset="0"/>
              </a:rPr>
              <a:t>Дијагноза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sr-Cyrl-CS" sz="1600" b="1" dirty="0" smtClean="0">
                <a:latin typeface="Times New Roman" pitchFamily="18" charset="0"/>
                <a:cs typeface="Times New Roman" pitchFamily="18" charset="0"/>
              </a:rPr>
              <a:t>Искљу</a:t>
            </a:r>
            <a:r>
              <a:rPr lang="sr-Cyrl-CS" sz="1600" b="1" dirty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sr-Cyrl-CS" sz="1600" b="1" dirty="0" smtClean="0">
                <a:latin typeface="Times New Roman" pitchFamily="18" charset="0"/>
                <a:cs typeface="Times New Roman" pitchFamily="18" charset="0"/>
              </a:rPr>
              <a:t>иво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b="1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b="1" dirty="0">
                <a:latin typeface="Times New Roman" pitchFamily="18" charset="0"/>
                <a:cs typeface="Times New Roman" pitchFamily="18" charset="0"/>
              </a:rPr>
              <a:t>основу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b="1" dirty="0" smtClean="0">
                <a:latin typeface="Times New Roman" pitchFamily="18" charset="0"/>
                <a:cs typeface="Times New Roman" pitchFamily="18" charset="0"/>
              </a:rPr>
              <a:t>клини</a:t>
            </a:r>
            <a:r>
              <a:rPr lang="sr-Cyrl-CS" sz="1600" b="1" dirty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sr-Cyrl-CS" sz="1600" b="1" dirty="0" smtClean="0">
                <a:latin typeface="Times New Roman" pitchFamily="18" charset="0"/>
                <a:cs typeface="Times New Roman" pitchFamily="18" charset="0"/>
              </a:rPr>
              <a:t>ке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b="1" dirty="0">
                <a:latin typeface="Times New Roman" pitchFamily="18" charset="0"/>
                <a:cs typeface="Times New Roman" pitchFamily="18" charset="0"/>
              </a:rPr>
              <a:t>слике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1600" b="1" dirty="0">
                <a:latin typeface="Times New Roman" pitchFamily="18" charset="0"/>
                <a:cs typeface="Times New Roman" pitchFamily="18" charset="0"/>
              </a:rPr>
              <a:t>Нема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b="1" dirty="0">
                <a:latin typeface="Times New Roman" pitchFamily="18" charset="0"/>
                <a:cs typeface="Times New Roman" pitchFamily="18" charset="0"/>
              </a:rPr>
              <a:t>времена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b="1" dirty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b="1" dirty="0">
                <a:latin typeface="Times New Roman" pitchFamily="18" charset="0"/>
                <a:cs typeface="Times New Roman" pitchFamily="18" charset="0"/>
              </a:rPr>
              <a:t>друге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b="1" dirty="0" smtClean="0">
                <a:latin typeface="Times New Roman" pitchFamily="18" charset="0"/>
                <a:cs typeface="Times New Roman" pitchFamily="18" charset="0"/>
              </a:rPr>
              <a:t>дијагностичке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b="1" dirty="0">
                <a:latin typeface="Times New Roman" pitchFamily="18" charset="0"/>
                <a:cs typeface="Times New Roman" pitchFamily="18" charset="0"/>
              </a:rPr>
              <a:t>методе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Прогноза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плод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лоша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преживи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тешка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респираторна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ацидоза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1044575"/>
            <a:ext cx="8162925" cy="579438"/>
          </a:xfrm>
        </p:spPr>
        <p:txBody>
          <a:bodyPr/>
          <a:lstStyle/>
          <a:p>
            <a:pPr eaLnBrk="1" hangingPunct="1"/>
            <a:r>
              <a:rPr lang="sr-Cyrl-CS" sz="3200" dirty="0" smtClean="0">
                <a:latin typeface="Times New Roman" pitchFamily="18" charset="0"/>
                <a:cs typeface="Times New Roman" pitchFamily="18" charset="0"/>
              </a:rPr>
              <a:t>ФАКТОРИ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dirty="0" smtClean="0">
                <a:latin typeface="Times New Roman" pitchFamily="18" charset="0"/>
                <a:cs typeface="Times New Roman" pitchFamily="18" charset="0"/>
              </a:rPr>
              <a:t>РИЗИКА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dirty="0" smtClean="0">
                <a:latin typeface="Times New Roman" pitchFamily="18" charset="0"/>
                <a:cs typeface="Times New Roman" pitchFamily="18" charset="0"/>
              </a:rPr>
              <a:t>ПОЈАВУ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sr-Cyrl-CS" sz="3200" dirty="0" smtClean="0">
                <a:latin typeface="Times New Roman" pitchFamily="18" charset="0"/>
                <a:cs typeface="Times New Roman" pitchFamily="18" charset="0"/>
              </a:rPr>
              <a:t>ПИХ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aphicFrame>
        <p:nvGraphicFramePr>
          <p:cNvPr id="89142" name="Group 54"/>
          <p:cNvGraphicFramePr>
            <a:graphicFrameLocks noGrp="1"/>
          </p:cNvGraphicFramePr>
          <p:nvPr>
            <p:ph type="tbl" idx="1"/>
          </p:nvPr>
        </p:nvGraphicFramePr>
        <p:xfrm>
          <a:off x="1143000" y="1981200"/>
          <a:ext cx="7543800" cy="4495804"/>
        </p:xfrm>
        <a:graphic>
          <a:graphicData uri="http://schemas.openxmlformats.org/drawingml/2006/table">
            <a:tbl>
              <a:tblPr/>
              <a:tblGrid>
                <a:gridCol w="3505200"/>
                <a:gridCol w="4038600"/>
              </a:tblGrid>
              <a:tr h="449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Фактор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C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ризика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Размера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C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ризика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92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Прворотке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3:1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Године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&gt; 40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3:1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92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ПИХ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породичној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анамнези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5:1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92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Хронична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хипертензија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10:1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92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Хронично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обољење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бубрега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20:1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92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Dijabetes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mellitus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2:1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Близаначка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трудноћа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4:1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92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Мутација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гена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235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хомозигот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20:1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92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sr-Cyrl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ген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ангиотензиноген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хетерозигот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4:1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43000" y="2209800"/>
            <a:ext cx="7620000" cy="1081088"/>
          </a:xfrm>
        </p:spPr>
        <p:txBody>
          <a:bodyPr/>
          <a:lstStyle/>
          <a:p>
            <a:pPr algn="just" eaLnBrk="1" hangingPunct="1"/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Интубирати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пацијенткињу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затим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оксигенација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чистим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1600" baseline="-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притиском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Респиратор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 eaLnBrk="1" hangingPunct="1"/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Кардијална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реанимација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постоји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990600" y="1828800"/>
            <a:ext cx="81629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just"/>
            <a:r>
              <a:rPr lang="sr-Cyrl-CS" sz="1800" b="1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Кардиореспираторна</a:t>
            </a:r>
            <a:r>
              <a:rPr lang="en-US" sz="1800" b="1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реанимација</a:t>
            </a:r>
            <a:r>
              <a:rPr lang="en-US" sz="1800" b="1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 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title"/>
          </p:nvPr>
        </p:nvSpPr>
        <p:spPr>
          <a:xfrm>
            <a:off x="871538" y="1166813"/>
            <a:ext cx="8162925" cy="457200"/>
          </a:xfrm>
          <a:noFill/>
        </p:spPr>
        <p:txBody>
          <a:bodyPr/>
          <a:lstStyle/>
          <a:p>
            <a:pPr eaLnBrk="1" hangingPunct="1"/>
            <a:r>
              <a:rPr lang="sr-Cyrl-CS" sz="2400" b="1" dirty="0" smtClean="0">
                <a:latin typeface="TimesRoman" pitchFamily="2" charset="0"/>
                <a:cs typeface="Times New Roman" pitchFamily="18" charset="0"/>
              </a:rPr>
              <a:t>Терапија</a:t>
            </a:r>
            <a:r>
              <a:rPr lang="en-US" sz="2400" b="1" dirty="0" smtClean="0">
                <a:latin typeface="TimesRoman" pitchFamily="2" charset="0"/>
                <a:cs typeface="Times New Roman" pitchFamily="18" charset="0"/>
              </a:rPr>
              <a:t> </a:t>
            </a:r>
          </a:p>
        </p:txBody>
      </p:sp>
      <p:sp>
        <p:nvSpPr>
          <p:cNvPr id="46085" name="Rectangle 6"/>
          <p:cNvSpPr>
            <a:spLocks noChangeArrowheads="1"/>
          </p:cNvSpPr>
          <p:nvPr/>
        </p:nvSpPr>
        <p:spPr bwMode="auto">
          <a:xfrm>
            <a:off x="981075" y="3946525"/>
            <a:ext cx="79343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just"/>
            <a:r>
              <a:rPr lang="en-US" sz="1600" dirty="0">
                <a:latin typeface="TimesRoman" pitchFamily="2" charset="0"/>
                <a:cs typeface="Times New Roman" pitchFamily="18" charset="0"/>
              </a:rPr>
              <a:t>	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бикарбонат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(1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амп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– 44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мЕ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q)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сваких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5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минута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адекватне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вентилације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ткивне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перфузије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46086" name="Rectangle 7"/>
          <p:cNvSpPr>
            <a:spLocks noChangeArrowheads="1"/>
          </p:cNvSpPr>
          <p:nvPr/>
        </p:nvSpPr>
        <p:spPr bwMode="auto">
          <a:xfrm>
            <a:off x="2895600" y="3124200"/>
            <a:ext cx="5867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AutoNum type="arabicPeriod"/>
            </a:pP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Асистолија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интракардијално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епинефрин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1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мг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AutoNum type="arabicPeriod"/>
            </a:pP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Фибрилација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лидокаин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100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мг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ив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дефибрилатор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087" name="Rectangle 8"/>
          <p:cNvSpPr>
            <a:spLocks noChangeArrowheads="1"/>
          </p:cNvSpPr>
          <p:nvPr/>
        </p:nvSpPr>
        <p:spPr bwMode="auto">
          <a:xfrm>
            <a:off x="1143000" y="5029200"/>
            <a:ext cx="762000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кристалоидни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раствор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ив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одмах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(14-16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узети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интерреакцију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4-6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боца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крви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ККС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фактори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коагулације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Централни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венски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катетер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Фоле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y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катетер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диуреза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артеријска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линија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гасне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анализе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ЕКГ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континуитету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Акушерска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терапија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крварења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бимануелни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притисак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утерус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итоцин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простин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шавови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грлић</a:t>
            </a:r>
            <a:r>
              <a:rPr lang="en-US" sz="1600" dirty="0" smtClean="0">
                <a:latin typeface="TimesRoman" pitchFamily="2" charset="0"/>
                <a:cs typeface="Times New Roman" pitchFamily="18" charset="0"/>
              </a:rPr>
              <a:t>…</a:t>
            </a:r>
            <a:endParaRPr lang="en-US" sz="1600" dirty="0">
              <a:latin typeface="TimesRoman" pitchFamily="2" charset="0"/>
              <a:cs typeface="Times New Roman" pitchFamily="18" charset="0"/>
            </a:endParaRPr>
          </a:p>
        </p:txBody>
      </p:sp>
      <p:sp>
        <p:nvSpPr>
          <p:cNvPr id="46088" name="Rectangle 9"/>
          <p:cNvSpPr>
            <a:spLocks noChangeArrowheads="1"/>
          </p:cNvSpPr>
          <p:nvPr/>
        </p:nvSpPr>
        <p:spPr bwMode="auto">
          <a:xfrm>
            <a:off x="990600" y="4648200"/>
            <a:ext cx="81629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just"/>
            <a:r>
              <a:rPr lang="sr-Cyrl-CS" sz="1800" b="1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Примарне</a:t>
            </a:r>
            <a:r>
              <a:rPr lang="en-US" sz="1800" b="1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800" b="1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мере</a:t>
            </a:r>
            <a:r>
              <a:rPr lang="en-US" sz="1800" b="1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43000" y="2209800"/>
            <a:ext cx="7620000" cy="1795264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90000"/>
              </a:lnSpc>
            </a:pP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Атропин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постоји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брадикардија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кардиотоници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дигиталис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) –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континуитету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Диуретици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постоји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плућни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едем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Стероиди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други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медикаменти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случају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потребе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домену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реаниматора</a:t>
            </a:r>
            <a:r>
              <a:rPr lang="en-US" sz="1800" dirty="0" smtClean="0">
                <a:latin typeface="TimesRoman" pitchFamily="2" charset="0"/>
                <a:cs typeface="Times New Roman" pitchFamily="18" charset="0"/>
              </a:rPr>
              <a:t>.</a:t>
            </a:r>
          </a:p>
        </p:txBody>
      </p:sp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990600" y="1826181"/>
            <a:ext cx="81629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algn="just"/>
            <a:r>
              <a:rPr lang="sr-Cyrl-CS" sz="1800" b="1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Медикаментна</a:t>
            </a:r>
            <a:r>
              <a:rPr lang="en-US" sz="1800" b="1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терапија</a:t>
            </a:r>
            <a:r>
              <a:rPr lang="en-US" sz="1800" b="1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 – </a:t>
            </a:r>
            <a:r>
              <a:rPr lang="sr-Cyrl-CS" sz="1800" b="1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анестезиолог</a:t>
            </a:r>
            <a:r>
              <a:rPr lang="en-US" sz="1800" b="1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 /</a:t>
            </a:r>
            <a:r>
              <a:rPr lang="sr-Cyrl-CS" sz="1800" b="1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реаниматор</a:t>
            </a:r>
            <a:r>
              <a:rPr lang="en-US" sz="1800" b="1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 </a:t>
            </a:r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title"/>
          </p:nvPr>
        </p:nvSpPr>
        <p:spPr>
          <a:xfrm>
            <a:off x="871538" y="476673"/>
            <a:ext cx="8162925" cy="792088"/>
          </a:xfrm>
          <a:noFill/>
        </p:spPr>
        <p:txBody>
          <a:bodyPr/>
          <a:lstStyle/>
          <a:p>
            <a:pPr eaLnBrk="1" hangingPunct="1"/>
            <a:r>
              <a:rPr lang="sr-Cyrl-CS" sz="2400" b="1" dirty="0" smtClean="0">
                <a:latin typeface="TimesRoman" pitchFamily="2" charset="0"/>
                <a:cs typeface="Times New Roman" pitchFamily="18" charset="0"/>
              </a:rPr>
              <a:t>Терапија</a:t>
            </a:r>
            <a:r>
              <a:rPr lang="en-US" sz="2400" b="1" dirty="0" smtClean="0">
                <a:latin typeface="TimesRoman" pitchFamily="2" charset="0"/>
                <a:cs typeface="Times New Roman" pitchFamily="18" charset="0"/>
              </a:rPr>
              <a:t> </a:t>
            </a:r>
          </a:p>
        </p:txBody>
      </p:sp>
      <p:sp>
        <p:nvSpPr>
          <p:cNvPr id="47109" name="Rectangle 7"/>
          <p:cNvSpPr>
            <a:spLocks noChangeArrowheads="1"/>
          </p:cNvSpPr>
          <p:nvPr/>
        </p:nvSpPr>
        <p:spPr bwMode="auto">
          <a:xfrm>
            <a:off x="1143000" y="4800600"/>
            <a:ext cx="762000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нема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крварења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Хепарин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10.000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ИЈ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затим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5.000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ИЈ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6</a:t>
            </a:r>
            <a:r>
              <a:rPr lang="sr-Cyrl-CS" sz="1800" baseline="30000" dirty="0">
                <a:latin typeface="Times New Roman" pitchFamily="18" charset="0"/>
                <a:cs typeface="Times New Roman" pitchFamily="18" charset="0"/>
              </a:rPr>
              <a:t>х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Супституциона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терапија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пуна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крв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свеже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замрзнута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плазма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криопреципитат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опрани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еритроцити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10" name="Rectangle 8"/>
          <p:cNvSpPr>
            <a:spLocks noChangeArrowheads="1"/>
          </p:cNvSpPr>
          <p:nvPr/>
        </p:nvSpPr>
        <p:spPr bwMode="auto">
          <a:xfrm>
            <a:off x="990600" y="4419600"/>
            <a:ext cx="81629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just"/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Терапија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пореме</a:t>
            </a:r>
            <a:r>
              <a:rPr lang="sr-Cyrl-CS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ћ</a:t>
            </a:r>
            <a:r>
              <a:rPr lang="sr-Cyrl-CS" sz="18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аја</a:t>
            </a:r>
            <a:r>
              <a:rPr lang="en-US" sz="18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коагулације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xfrm>
            <a:off x="871538" y="1104900"/>
            <a:ext cx="8162925" cy="519113"/>
          </a:xfrm>
          <a:noFill/>
        </p:spPr>
        <p:txBody>
          <a:bodyPr/>
          <a:lstStyle/>
          <a:p>
            <a:pPr eaLnBrk="1" hangingPunct="1"/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Пролапс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пупчаника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609600" y="3037582"/>
            <a:ext cx="83058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just"/>
            <a:r>
              <a:rPr lang="en-US" sz="1600" dirty="0">
                <a:latin typeface="TimesRoman" pitchFamily="2" charset="0"/>
                <a:cs typeface="Times New Roman" pitchFamily="18" charset="0"/>
              </a:rPr>
              <a:t>	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Испадање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пупчане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врпце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није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увек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последица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њене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дужине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јер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испадају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оне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нормалне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дужине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али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испадање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чешће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ду</a:t>
            </a:r>
          </a:p>
          <a:p>
            <a:pPr algn="just"/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жина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ве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ћ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! </a:t>
            </a:r>
          </a:p>
          <a:p>
            <a:pPr algn="just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Учесталост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појаве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око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1:200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поро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ђ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аја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1" name="AutoShape 7"/>
          <p:cNvSpPr>
            <a:spLocks noChangeArrowheads="1"/>
          </p:cNvSpPr>
          <p:nvPr/>
        </p:nvSpPr>
        <p:spPr bwMode="auto">
          <a:xfrm rot="5400000">
            <a:off x="4495800" y="4800600"/>
            <a:ext cx="762000" cy="457200"/>
          </a:xfrm>
          <a:custGeom>
            <a:avLst/>
            <a:gdLst>
              <a:gd name="T0" fmla="*/ 711244052 w 21600"/>
              <a:gd name="T1" fmla="*/ 0 h 21600"/>
              <a:gd name="T2" fmla="*/ 0 w 21600"/>
              <a:gd name="T3" fmla="*/ 102419155 h 21600"/>
              <a:gd name="T4" fmla="*/ 711244052 w 21600"/>
              <a:gd name="T5" fmla="*/ 204838141 h 21600"/>
              <a:gd name="T6" fmla="*/ 948325308 w 21600"/>
              <a:gd name="T7" fmla="*/ 102419155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02" name="Rectangle 8"/>
          <p:cNvSpPr>
            <a:spLocks noChangeArrowheads="1"/>
          </p:cNvSpPr>
          <p:nvPr/>
        </p:nvSpPr>
        <p:spPr bwMode="auto">
          <a:xfrm>
            <a:off x="609600" y="1885950"/>
            <a:ext cx="82296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just"/>
            <a:r>
              <a:rPr lang="en-US" sz="1600" dirty="0">
                <a:latin typeface="TimesRoman" pitchFamily="2" charset="0"/>
                <a:cs typeface="Times New Roman" pitchFamily="18" charset="0"/>
              </a:rPr>
              <a:t>	</a:t>
            </a:r>
            <a:r>
              <a:rPr lang="sr-Cyrl-CS" sz="1600" b="1" dirty="0">
                <a:latin typeface="Times New Roman" pitchFamily="18" charset="0"/>
                <a:cs typeface="Times New Roman" pitchFamily="18" charset="0"/>
              </a:rPr>
              <a:t>Испала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b="1" dirty="0" smtClean="0">
                <a:latin typeface="Times New Roman" pitchFamily="18" charset="0"/>
                <a:cs typeface="Times New Roman" pitchFamily="18" charset="0"/>
              </a:rPr>
              <a:t>пупчана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b="1" dirty="0">
                <a:latin typeface="Times New Roman" pitchFamily="18" charset="0"/>
                <a:cs typeface="Times New Roman" pitchFamily="18" charset="0"/>
              </a:rPr>
              <a:t>врпца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крајем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трудно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ћ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пупчана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врпца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дуга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око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50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цм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        	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Кратка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	     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нормална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	 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дуга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3" name="Rectangle 9"/>
          <p:cNvSpPr>
            <a:spLocks noChangeArrowheads="1"/>
          </p:cNvSpPr>
          <p:nvPr/>
        </p:nvSpPr>
        <p:spPr bwMode="auto">
          <a:xfrm>
            <a:off x="609600" y="2819400"/>
            <a:ext cx="8229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just"/>
            <a:r>
              <a:rPr lang="en-US" sz="1600">
                <a:latin typeface="TimesRoman" pitchFamily="2" charset="0"/>
                <a:cs typeface="Times New Roman" pitchFamily="18" charset="0"/>
              </a:rPr>
              <a:t>		35 cm	     70 cm </a:t>
            </a:r>
          </a:p>
        </p:txBody>
      </p:sp>
      <p:sp>
        <p:nvSpPr>
          <p:cNvPr id="4104" name="Rectangle 11"/>
          <p:cNvSpPr>
            <a:spLocks noChangeArrowheads="1"/>
          </p:cNvSpPr>
          <p:nvPr/>
        </p:nvSpPr>
        <p:spPr bwMode="auto">
          <a:xfrm>
            <a:off x="2667000" y="3400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4098" name="Object 10"/>
          <p:cNvGraphicFramePr>
            <a:graphicFrameLocks noChangeAspect="1"/>
          </p:cNvGraphicFramePr>
          <p:nvPr/>
        </p:nvGraphicFramePr>
        <p:xfrm>
          <a:off x="1371600" y="2686050"/>
          <a:ext cx="3810000" cy="5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r:id="rId3" imgW="0" imgH="0" progId="">
                  <p:embed/>
                </p:oleObj>
              </mc:Choice>
              <mc:Fallback>
                <p:oleObj r:id="rId3" imgW="0" imgH="0" progId="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2686050"/>
                        <a:ext cx="3810000" cy="57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5" name="Rectangle 13"/>
          <p:cNvSpPr>
            <a:spLocks noChangeArrowheads="1"/>
          </p:cNvSpPr>
          <p:nvPr/>
        </p:nvSpPr>
        <p:spPr bwMode="auto">
          <a:xfrm>
            <a:off x="609600" y="4343400"/>
            <a:ext cx="8305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just"/>
            <a:r>
              <a:rPr lang="en-US" sz="1600" dirty="0">
                <a:latin typeface="TimesRoman" pitchFamily="2" charset="0"/>
                <a:cs typeface="Times New Roman" pitchFamily="18" charset="0"/>
              </a:rPr>
              <a:t>	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Пуп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ана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врпца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испада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зида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карлице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предњачећег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дела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постоји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празан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простор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4106" name="Rectangle 14"/>
          <p:cNvSpPr>
            <a:spLocks noChangeArrowheads="1"/>
          </p:cNvSpPr>
          <p:nvPr/>
        </p:nvSpPr>
        <p:spPr bwMode="auto">
          <a:xfrm>
            <a:off x="609600" y="5410200"/>
            <a:ext cx="8305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just"/>
            <a:r>
              <a:rPr lang="en-US" sz="1600" dirty="0">
                <a:latin typeface="TimesRoman" pitchFamily="2" charset="0"/>
                <a:cs typeface="Times New Roman" pitchFamily="18" charset="0"/>
              </a:rPr>
              <a:t>	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Значи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онда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постоје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разлози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онемогућавају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потпуно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налегање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ангажовање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предњачећег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дела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95400" y="1828800"/>
            <a:ext cx="7543800" cy="2286000"/>
          </a:xfrm>
        </p:spPr>
        <p:txBody>
          <a:bodyPr/>
          <a:lstStyle/>
          <a:p>
            <a:pPr marL="609600" indent="-609600" algn="just" eaLnBrk="1" hangingPunct="1">
              <a:buFont typeface="Wingdings" pitchFamily="2" charset="2"/>
              <a:buAutoNum type="arabicPeriod"/>
            </a:pP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Кефалопелвична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диспропорција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609600" indent="-609600" algn="just" eaLnBrk="1" hangingPunct="1">
              <a:buFont typeface="Wingdings" pitchFamily="2" charset="2"/>
              <a:buAutoNum type="arabicPeriod"/>
            </a:pP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Неправилне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карлице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 eaLnBrk="1" hangingPunct="1">
              <a:buFont typeface="Wingdings" pitchFamily="2" charset="2"/>
              <a:buAutoNum type="arabicPeriod"/>
            </a:pP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Дефлексионе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презентације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предњачи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глава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 eaLnBrk="1" hangingPunct="1">
              <a:buFont typeface="Wingdings" pitchFamily="2" charset="2"/>
              <a:buAutoNum type="arabicPeriod"/>
            </a:pP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Близаначка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трудноћа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 eaLnBrk="1" hangingPunct="1">
              <a:buFont typeface="Wingdings" pitchFamily="2" charset="2"/>
              <a:buAutoNum type="arabicPeriod"/>
            </a:pP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Предњачи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карлица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 eaLnBrk="1" hangingPunct="1">
              <a:buFont typeface="Wingdings" pitchFamily="2" charset="2"/>
              <a:buAutoNum type="arabicPeriod"/>
            </a:pP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Пол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хидрамнион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 eaLnBrk="1" hangingPunct="1">
              <a:buFont typeface="Wingdings" pitchFamily="2" charset="2"/>
              <a:buAutoNum type="arabicPeriod"/>
            </a:pP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Попречни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положај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плода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скоро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увек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пропратна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појава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title"/>
          </p:nvPr>
        </p:nvSpPr>
        <p:spPr>
          <a:xfrm>
            <a:off x="871538" y="1166813"/>
            <a:ext cx="8162925" cy="457200"/>
          </a:xfrm>
          <a:noFill/>
        </p:spPr>
        <p:txBody>
          <a:bodyPr/>
          <a:lstStyle/>
          <a:p>
            <a:pPr eaLnBrk="1" hangingPunct="1"/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Услови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испадање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пупчаника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125" name="Rectangle 4"/>
          <p:cNvSpPr>
            <a:spLocks noChangeArrowheads="1"/>
          </p:cNvSpPr>
          <p:nvPr/>
        </p:nvSpPr>
        <p:spPr bwMode="auto">
          <a:xfrm>
            <a:off x="457200" y="4114800"/>
            <a:ext cx="853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just"/>
            <a:r>
              <a:rPr lang="en-US" sz="1800" b="1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	</a:t>
            </a:r>
            <a:r>
              <a:rPr lang="sr-Cyrl-CS" sz="1800" b="1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Према</a:t>
            </a:r>
            <a:r>
              <a:rPr lang="en-US" sz="1800" b="1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800" b="1" dirty="0" smtClean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учесталости</a:t>
            </a:r>
            <a:r>
              <a:rPr lang="en-US" sz="1800" b="1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: </a:t>
            </a:r>
          </a:p>
        </p:txBody>
      </p:sp>
      <p:sp>
        <p:nvSpPr>
          <p:cNvPr id="5126" name="Rectangle 5"/>
          <p:cNvSpPr>
            <a:spLocks noChangeArrowheads="1"/>
          </p:cNvSpPr>
          <p:nvPr/>
        </p:nvSpPr>
        <p:spPr bwMode="auto">
          <a:xfrm>
            <a:off x="2743200" y="5715000"/>
            <a:ext cx="4343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algn="just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главица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високо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главица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постављена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страну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дефксиони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поло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ај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7" name="AutoShape 6"/>
          <p:cNvSpPr>
            <a:spLocks/>
          </p:cNvSpPr>
          <p:nvPr/>
        </p:nvSpPr>
        <p:spPr bwMode="auto">
          <a:xfrm>
            <a:off x="5715000" y="1981200"/>
            <a:ext cx="609600" cy="1143000"/>
          </a:xfrm>
          <a:prstGeom prst="rightBrace">
            <a:avLst>
              <a:gd name="adj1" fmla="val 15625"/>
              <a:gd name="adj2" fmla="val 56866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8" name="Rectangle 7"/>
          <p:cNvSpPr>
            <a:spLocks noChangeArrowheads="1"/>
          </p:cNvSpPr>
          <p:nvPr/>
        </p:nvSpPr>
        <p:spPr bwMode="auto">
          <a:xfrm>
            <a:off x="1295400" y="4572000"/>
            <a:ext cx="75438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algn="just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AutoNum type="arabicPeriod"/>
            </a:pP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попре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ни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положај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AutoNum type="arabicPeriod"/>
            </a:pP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став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ножицама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AutoNum type="arabicPeriod"/>
            </a:pP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став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задком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AutoNum type="arabicPeriod"/>
            </a:pP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став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главом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graphicFrame>
        <p:nvGraphicFramePr>
          <p:cNvPr id="5122" name="Object 8"/>
          <p:cNvGraphicFramePr>
            <a:graphicFrameLocks noChangeAspect="1"/>
          </p:cNvGraphicFramePr>
          <p:nvPr/>
        </p:nvGraphicFramePr>
        <p:xfrm>
          <a:off x="6248400" y="4419600"/>
          <a:ext cx="947738" cy="205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CorelDRAW" r:id="rId3" imgW="388080" imgH="439200" progId="">
                  <p:embed/>
                </p:oleObj>
              </mc:Choice>
              <mc:Fallback>
                <p:oleObj name="CorelDRAW" r:id="rId3" imgW="388080" imgH="439200" progId="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400" y="4419600"/>
                        <a:ext cx="947738" cy="2057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>
          <a:xfrm>
            <a:off x="871538" y="854075"/>
            <a:ext cx="8162925" cy="769938"/>
          </a:xfrm>
          <a:noFill/>
        </p:spPr>
        <p:txBody>
          <a:bodyPr/>
          <a:lstStyle/>
          <a:p>
            <a:pPr algn="ctr" eaLnBrk="1" hangingPunct="1"/>
            <a:r>
              <a:rPr lang="sr-Cyrl-CS" sz="2200" b="1" dirty="0" smtClean="0">
                <a:latin typeface="TimesRoman" pitchFamily="2" charset="0"/>
                <a:cs typeface="Times New Roman" pitchFamily="18" charset="0"/>
              </a:rPr>
              <a:t>Кад</a:t>
            </a:r>
            <a:r>
              <a:rPr lang="en-US" sz="2200" b="1" dirty="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200" b="1" dirty="0" smtClean="0">
                <a:latin typeface="TimesRoman" pitchFamily="2" charset="0"/>
                <a:cs typeface="Times New Roman" pitchFamily="18" charset="0"/>
              </a:rPr>
              <a:t>се</a:t>
            </a:r>
            <a:r>
              <a:rPr lang="en-US" sz="2200" b="1" dirty="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200" b="1" dirty="0" smtClean="0">
                <a:latin typeface="TimesRoman" pitchFamily="2" charset="0"/>
                <a:cs typeface="Times New Roman" pitchFamily="18" charset="0"/>
              </a:rPr>
              <a:t>анса</a:t>
            </a:r>
            <a:r>
              <a:rPr lang="en-US" sz="2200" b="1" dirty="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200" b="1" dirty="0" smtClean="0">
                <a:latin typeface="TimesRoman" pitchFamily="2" charset="0"/>
                <a:cs typeface="Times New Roman" pitchFamily="18" charset="0"/>
              </a:rPr>
              <a:t>фуницули</a:t>
            </a:r>
            <a:r>
              <a:rPr lang="en-US" sz="2200" b="1" dirty="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200" b="1" dirty="0" smtClean="0">
                <a:latin typeface="TimesRoman" pitchFamily="2" charset="0"/>
                <a:cs typeface="Times New Roman" pitchFamily="18" charset="0"/>
              </a:rPr>
              <a:t>налази</a:t>
            </a:r>
            <a:r>
              <a:rPr lang="en-US" sz="2200" b="1" dirty="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200" b="1" dirty="0" smtClean="0">
                <a:latin typeface="TimesRoman" pitchFamily="2" charset="0"/>
                <a:cs typeface="Times New Roman" pitchFamily="18" charset="0"/>
              </a:rPr>
              <a:t>испред</a:t>
            </a:r>
            <a:r>
              <a:rPr lang="en-US" sz="2200" b="1" dirty="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200" b="1" dirty="0" smtClean="0">
                <a:latin typeface="TimesRoman" pitchFamily="2" charset="0"/>
                <a:cs typeface="Times New Roman" pitchFamily="18" charset="0"/>
              </a:rPr>
              <a:t>предњег</a:t>
            </a:r>
            <a:r>
              <a:rPr lang="en-US" sz="2200" b="1" dirty="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200" b="1" dirty="0" smtClean="0">
                <a:latin typeface="TimesRoman" pitchFamily="2" charset="0"/>
                <a:cs typeface="Times New Roman" pitchFamily="18" charset="0"/>
              </a:rPr>
              <a:t>дела</a:t>
            </a:r>
            <a:r>
              <a:rPr lang="en-US" sz="2200" b="1" dirty="0" smtClean="0">
                <a:latin typeface="TimesRoman" pitchFamily="2" charset="0"/>
                <a:cs typeface="Times New Roman" pitchFamily="18" charset="0"/>
              </a:rPr>
              <a:t>, </a:t>
            </a:r>
            <a:r>
              <a:rPr lang="sr-Cyrl-CS" sz="2200" b="1" dirty="0" smtClean="0">
                <a:latin typeface="TimesRoman" pitchFamily="2" charset="0"/>
                <a:cs typeface="Times New Roman" pitchFamily="18" charset="0"/>
              </a:rPr>
              <a:t>разликујемо</a:t>
            </a:r>
            <a:r>
              <a:rPr lang="en-US" sz="2200" b="1" dirty="0" smtClean="0">
                <a:latin typeface="TimesRoman" pitchFamily="2" charset="0"/>
                <a:cs typeface="Times New Roman" pitchFamily="18" charset="0"/>
              </a:rPr>
              <a:t>: 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457200" y="2695575"/>
            <a:ext cx="4114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just"/>
            <a:r>
              <a:rPr lang="sr-Cyrl-CS" sz="16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Пролапсус</a:t>
            </a:r>
            <a:r>
              <a:rPr lang="en-US" sz="16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фуницули</a:t>
            </a:r>
            <a:r>
              <a:rPr lang="en-US" sz="16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умбилицалис</a:t>
            </a:r>
            <a:endParaRPr lang="en-US" sz="1600" dirty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sz="1400" dirty="0">
                <a:latin typeface="Times New Roman" pitchFamily="18" charset="0"/>
                <a:cs typeface="Times New Roman" pitchFamily="18" charset="0"/>
              </a:rPr>
              <a:t>анса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400" dirty="0">
                <a:latin typeface="Times New Roman" pitchFamily="18" charset="0"/>
                <a:cs typeface="Times New Roman" pitchFamily="18" charset="0"/>
              </a:rPr>
              <a:t>испред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400" dirty="0">
                <a:latin typeface="Times New Roman" pitchFamily="18" charset="0"/>
                <a:cs typeface="Times New Roman" pitchFamily="18" charset="0"/>
              </a:rPr>
              <a:t>предња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~</a:t>
            </a:r>
            <a:r>
              <a:rPr lang="sr-Cyrl-CS" sz="140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}</a:t>
            </a:r>
            <a:r>
              <a:rPr lang="sr-Cyrl-CS" sz="1400" dirty="0">
                <a:latin typeface="Times New Roman" pitchFamily="18" charset="0"/>
                <a:cs typeface="Times New Roman" pitchFamily="18" charset="0"/>
              </a:rPr>
              <a:t>ег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400" dirty="0">
                <a:latin typeface="Times New Roman" pitchFamily="18" charset="0"/>
                <a:cs typeface="Times New Roman" pitchFamily="18" charset="0"/>
              </a:rPr>
              <a:t>дела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400" dirty="0">
                <a:latin typeface="Times New Roman" pitchFamily="18" charset="0"/>
                <a:cs typeface="Times New Roman" pitchFamily="18" charset="0"/>
              </a:rPr>
              <a:t>прснут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400" dirty="0">
                <a:latin typeface="Times New Roman" pitchFamily="18" charset="0"/>
                <a:cs typeface="Times New Roman" pitchFamily="18" charset="0"/>
              </a:rPr>
              <a:t>водењак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149" name="Rectangle 6"/>
          <p:cNvSpPr>
            <a:spLocks noChangeArrowheads="1"/>
          </p:cNvSpPr>
          <p:nvPr/>
        </p:nvSpPr>
        <p:spPr bwMode="auto">
          <a:xfrm>
            <a:off x="4800600" y="2724150"/>
            <a:ext cx="39624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just"/>
            <a:r>
              <a:rPr lang="sr-Cyrl-CS" sz="1600" b="1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Процубитус</a:t>
            </a:r>
            <a:r>
              <a:rPr lang="en-US" sz="1600" b="1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b="1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фуницули</a:t>
            </a:r>
            <a:r>
              <a:rPr lang="en-US" sz="1600" b="1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600" b="1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умбилицалис</a:t>
            </a:r>
            <a:endParaRPr lang="en-US" sz="1600" b="1" dirty="0">
              <a:solidFill>
                <a:schemeClr val="hlink"/>
              </a:solidFill>
              <a:latin typeface="TimesRoman" pitchFamily="2" charset="0"/>
              <a:cs typeface="Times New Roman" pitchFamily="18" charset="0"/>
            </a:endParaRPr>
          </a:p>
          <a:p>
            <a:pPr algn="just"/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sz="1400" dirty="0">
                <a:latin typeface="Times New Roman" pitchFamily="18" charset="0"/>
                <a:cs typeface="Times New Roman" pitchFamily="18" charset="0"/>
              </a:rPr>
              <a:t>анса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400" dirty="0">
                <a:latin typeface="Times New Roman" pitchFamily="18" charset="0"/>
                <a:cs typeface="Times New Roman" pitchFamily="18" charset="0"/>
              </a:rPr>
              <a:t>испред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400" dirty="0" smtClean="0">
                <a:latin typeface="Times New Roman" pitchFamily="18" charset="0"/>
                <a:cs typeface="Times New Roman" pitchFamily="18" charset="0"/>
              </a:rPr>
              <a:t>предњачећег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400" dirty="0">
                <a:latin typeface="Times New Roman" pitchFamily="18" charset="0"/>
                <a:cs typeface="Times New Roman" pitchFamily="18" charset="0"/>
              </a:rPr>
              <a:t>дела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400" dirty="0">
                <a:latin typeface="Times New Roman" pitchFamily="18" charset="0"/>
                <a:cs typeface="Times New Roman" pitchFamily="18" charset="0"/>
              </a:rPr>
              <a:t>интактни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400" dirty="0">
                <a:latin typeface="Times New Roman" pitchFamily="18" charset="0"/>
                <a:cs typeface="Times New Roman" pitchFamily="18" charset="0"/>
              </a:rPr>
              <a:t>овојци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) </a:t>
            </a:r>
          </a:p>
        </p:txBody>
      </p:sp>
      <p:sp>
        <p:nvSpPr>
          <p:cNvPr id="6150" name="Rectangle 10"/>
          <p:cNvSpPr>
            <a:spLocks noChangeArrowheads="1"/>
          </p:cNvSpPr>
          <p:nvPr/>
        </p:nvSpPr>
        <p:spPr bwMode="auto">
          <a:xfrm>
            <a:off x="457200" y="3962400"/>
            <a:ext cx="83058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just"/>
            <a:r>
              <a:rPr lang="en-US" sz="1600" b="1" dirty="0">
                <a:latin typeface="TimesRoman" pitchFamily="2" charset="0"/>
                <a:cs typeface="Times New Roman" pitchFamily="18" charset="0"/>
              </a:rPr>
              <a:t>	</a:t>
            </a:r>
            <a:r>
              <a:rPr lang="sr-Cyrl-CS" sz="16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Налегање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анса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налази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испред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карлично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материчног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зида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највећег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обима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предњачећег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дела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sz="16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Компликован</a:t>
            </a:r>
            <a:r>
              <a:rPr lang="en-US" sz="16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пролапс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поред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пупчаника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испао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један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>
                <a:latin typeface="Times New Roman" pitchFamily="18" charset="0"/>
                <a:cs typeface="Times New Roman" pitchFamily="18" charset="0"/>
              </a:rPr>
              <a:t>екстремитета</a:t>
            </a:r>
            <a:r>
              <a:rPr lang="en-US" sz="1600" dirty="0">
                <a:latin typeface="TimesRoman" pitchFamily="2" charset="0"/>
                <a:cs typeface="Times New Roman" pitchFamily="18" charset="0"/>
              </a:rPr>
              <a:t>. </a:t>
            </a:r>
          </a:p>
        </p:txBody>
      </p:sp>
      <p:graphicFrame>
        <p:nvGraphicFramePr>
          <p:cNvPr id="6146" name="Object 12"/>
          <p:cNvGraphicFramePr>
            <a:graphicFrameLocks noChangeAspect="1"/>
          </p:cNvGraphicFramePr>
          <p:nvPr/>
        </p:nvGraphicFramePr>
        <p:xfrm>
          <a:off x="2667000" y="1600200"/>
          <a:ext cx="3524250" cy="103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r:id="rId3" imgW="0" imgH="0" progId="">
                  <p:embed/>
                </p:oleObj>
              </mc:Choice>
              <mc:Fallback>
                <p:oleObj r:id="rId3" imgW="0" imgH="0" progId="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1600200"/>
                        <a:ext cx="3524250" cy="1038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838200" y="1981200"/>
            <a:ext cx="80772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Главица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није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ангажована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Прокидање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водењака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en-US" sz="1800" dirty="0">
                <a:latin typeface="Times New Roman" pitchFamily="18" charset="0"/>
                <a:cs typeface="Times New Roman" pitchFamily="18" charset="0"/>
              </a:rPr>
            </a:b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Нагло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отицање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плодове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воде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Спуштање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пролапс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пупчаника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слободног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простора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изме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|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главице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плода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зида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карлице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зависи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брзина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снага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којом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ће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пупчник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укљештен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компримован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Компресија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пупчаника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5 - 10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минута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води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прекиду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феталне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циркулације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Асфиксија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смрт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плода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31" name="AutoShape 3"/>
          <p:cNvSpPr>
            <a:spLocks noChangeArrowheads="1"/>
          </p:cNvSpPr>
          <p:nvPr/>
        </p:nvSpPr>
        <p:spPr bwMode="auto">
          <a:xfrm>
            <a:off x="4800600" y="4343400"/>
            <a:ext cx="228600" cy="304800"/>
          </a:xfrm>
          <a:prstGeom prst="downArrow">
            <a:avLst>
              <a:gd name="adj1" fmla="val 50000"/>
              <a:gd name="adj2" fmla="val 3333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132" name="AutoShape 4"/>
          <p:cNvSpPr>
            <a:spLocks noChangeArrowheads="1"/>
          </p:cNvSpPr>
          <p:nvPr/>
        </p:nvSpPr>
        <p:spPr bwMode="auto">
          <a:xfrm>
            <a:off x="4800600" y="3657600"/>
            <a:ext cx="228600" cy="304800"/>
          </a:xfrm>
          <a:prstGeom prst="downArrow">
            <a:avLst>
              <a:gd name="adj1" fmla="val 50000"/>
              <a:gd name="adj2" fmla="val 3333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133" name="AutoShape 5"/>
          <p:cNvSpPr>
            <a:spLocks noChangeArrowheads="1"/>
          </p:cNvSpPr>
          <p:nvPr/>
        </p:nvSpPr>
        <p:spPr bwMode="auto">
          <a:xfrm>
            <a:off x="4800600" y="3048000"/>
            <a:ext cx="228600" cy="304800"/>
          </a:xfrm>
          <a:prstGeom prst="downArrow">
            <a:avLst>
              <a:gd name="adj1" fmla="val 50000"/>
              <a:gd name="adj2" fmla="val 3333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134" name="AutoShape 6"/>
          <p:cNvSpPr>
            <a:spLocks noChangeArrowheads="1"/>
          </p:cNvSpPr>
          <p:nvPr/>
        </p:nvSpPr>
        <p:spPr bwMode="auto">
          <a:xfrm>
            <a:off x="4800600" y="2362200"/>
            <a:ext cx="228600" cy="304800"/>
          </a:xfrm>
          <a:prstGeom prst="downArrow">
            <a:avLst>
              <a:gd name="adj1" fmla="val 50000"/>
              <a:gd name="adj2" fmla="val 3333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135" name="AutoShape 7"/>
          <p:cNvSpPr>
            <a:spLocks noChangeArrowheads="1"/>
          </p:cNvSpPr>
          <p:nvPr/>
        </p:nvSpPr>
        <p:spPr bwMode="auto">
          <a:xfrm>
            <a:off x="4800600" y="5257800"/>
            <a:ext cx="228600" cy="304800"/>
          </a:xfrm>
          <a:prstGeom prst="downArrow">
            <a:avLst>
              <a:gd name="adj1" fmla="val 50000"/>
              <a:gd name="adj2" fmla="val 3333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136" name="Rectangle 8"/>
          <p:cNvSpPr>
            <a:spLocks noGrp="1" noChangeArrowheads="1"/>
          </p:cNvSpPr>
          <p:nvPr>
            <p:ph type="title"/>
          </p:nvPr>
        </p:nvSpPr>
        <p:spPr>
          <a:xfrm>
            <a:off x="871538" y="1196975"/>
            <a:ext cx="8162925" cy="427038"/>
          </a:xfrm>
          <a:noFill/>
        </p:spPr>
        <p:txBody>
          <a:bodyPr/>
          <a:lstStyle/>
          <a:p>
            <a:pPr eaLnBrk="1" hangingPunct="1"/>
            <a:r>
              <a:rPr lang="sr-Cyrl-CS" sz="2200" b="1" dirty="0" smtClean="0">
                <a:latin typeface="Times New Roman" pitchFamily="18" charset="0"/>
                <a:cs typeface="Times New Roman" pitchFamily="18" charset="0"/>
              </a:rPr>
              <a:t>Типични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200" b="1" dirty="0" smtClean="0">
                <a:latin typeface="Times New Roman" pitchFamily="18" charset="0"/>
                <a:cs typeface="Times New Roman" pitchFamily="18" charset="0"/>
              </a:rPr>
              <a:t>механизам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200" b="1" dirty="0" smtClean="0">
                <a:latin typeface="Times New Roman" pitchFamily="18" charset="0"/>
                <a:cs typeface="Times New Roman" pitchFamily="18" charset="0"/>
              </a:rPr>
              <a:t>испадања</a:t>
            </a:r>
            <a:endParaRPr lang="en-US" sz="22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1295400" y="1412776"/>
            <a:ext cx="7696200" cy="2321024"/>
          </a:xfrm>
          <a:noFill/>
        </p:spPr>
        <p:txBody>
          <a:bodyPr>
            <a:noAutofit/>
          </a:bodyPr>
          <a:lstStyle/>
          <a:p>
            <a:pPr marL="609600" indent="-609600" algn="just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Плод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мртав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Порођај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према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условима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без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обзира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пролавиралу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пупчану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врпцу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609600" indent="-609600" algn="just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плод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жив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постоје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услови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унутрашњи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окрет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водењак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цео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плод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покретан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дилатација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потпуна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нема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диспропорције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marL="609600" indent="-609600" algn="just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плод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жив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нема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услова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вагинални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порођај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мала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дилатација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диспропорција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....) </a:t>
            </a:r>
          </a:p>
        </p:txBody>
      </p:sp>
      <p:sp>
        <p:nvSpPr>
          <p:cNvPr id="49155" name="Rectangle 2"/>
          <p:cNvSpPr>
            <a:spLocks noChangeArrowheads="1"/>
          </p:cNvSpPr>
          <p:nvPr/>
        </p:nvSpPr>
        <p:spPr bwMode="auto">
          <a:xfrm>
            <a:off x="838200" y="4149080"/>
            <a:ext cx="8240713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sr-Cyrl-CS" sz="16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УНУТРАШЊИ</a:t>
            </a:r>
            <a:r>
              <a:rPr lang="en-US" sz="16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6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ОКРЕТ</a:t>
            </a:r>
            <a:endParaRPr lang="en-US" sz="1600" b="1" dirty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156" name="Rectangle 8"/>
          <p:cNvSpPr>
            <a:spLocks noGrp="1" noChangeArrowheads="1"/>
          </p:cNvSpPr>
          <p:nvPr>
            <p:ph type="title"/>
          </p:nvPr>
        </p:nvSpPr>
        <p:spPr>
          <a:xfrm>
            <a:off x="871538" y="548681"/>
            <a:ext cx="8162925" cy="720080"/>
          </a:xfrm>
          <a:noFill/>
        </p:spPr>
        <p:txBody>
          <a:bodyPr/>
          <a:lstStyle/>
          <a:p>
            <a:pPr eaLnBrk="1" hangingPunct="1"/>
            <a:r>
              <a:rPr lang="sr-Cyrl-CS" sz="2200" b="1" dirty="0" smtClean="0">
                <a:latin typeface="TimesRoman" pitchFamily="2" charset="0"/>
                <a:cs typeface="Times New Roman" pitchFamily="18" charset="0"/>
              </a:rPr>
              <a:t>Поступак</a:t>
            </a:r>
            <a:r>
              <a:rPr lang="en-US" sz="2200" b="1" dirty="0" smtClean="0">
                <a:latin typeface="TimesRoman" pitchFamily="2" charset="0"/>
                <a:cs typeface="Times New Roman" pitchFamily="18" charset="0"/>
              </a:rPr>
              <a:t>: </a:t>
            </a:r>
            <a:r>
              <a:rPr lang="sr-Cyrl-CS" sz="2200" b="1" dirty="0" smtClean="0">
                <a:latin typeface="TimesRoman" pitchFamily="2" charset="0"/>
                <a:cs typeface="Times New Roman" pitchFamily="18" charset="0"/>
              </a:rPr>
              <a:t>зависи</a:t>
            </a:r>
            <a:r>
              <a:rPr lang="en-US" sz="2200" b="1" dirty="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200" b="1" dirty="0" smtClean="0">
                <a:latin typeface="TimesRoman" pitchFamily="2" charset="0"/>
                <a:cs typeface="Times New Roman" pitchFamily="18" charset="0"/>
              </a:rPr>
              <a:t>од</a:t>
            </a:r>
            <a:r>
              <a:rPr lang="en-US" sz="2200" b="1" dirty="0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200" b="1" dirty="0" smtClean="0">
                <a:latin typeface="TimesRoman" pitchFamily="2" charset="0"/>
                <a:cs typeface="Times New Roman" pitchFamily="18" charset="0"/>
              </a:rPr>
              <a:t>услова</a:t>
            </a:r>
            <a:r>
              <a:rPr lang="en-US" sz="2200" b="1" dirty="0" smtClean="0">
                <a:latin typeface="TimesRoman" pitchFamily="2" charset="0"/>
                <a:cs typeface="Times New Roman" pitchFamily="18" charset="0"/>
              </a:rPr>
              <a:t> </a:t>
            </a:r>
          </a:p>
        </p:txBody>
      </p:sp>
      <p:sp>
        <p:nvSpPr>
          <p:cNvPr id="49157" name="Rectangle 10"/>
          <p:cNvSpPr>
            <a:spLocks noChangeArrowheads="1"/>
          </p:cNvSpPr>
          <p:nvPr/>
        </p:nvSpPr>
        <p:spPr bwMode="auto">
          <a:xfrm>
            <a:off x="838200" y="5638800"/>
            <a:ext cx="8240713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en-US" sz="1600" b="1" i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SECTIO CAESAREA</a:t>
            </a:r>
            <a:r>
              <a:rPr lang="en-US" sz="1600" b="1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 </a:t>
            </a:r>
          </a:p>
        </p:txBody>
      </p:sp>
      <p:sp>
        <p:nvSpPr>
          <p:cNvPr id="49158" name="AutoShape 11"/>
          <p:cNvSpPr>
            <a:spLocks noChangeArrowheads="1"/>
          </p:cNvSpPr>
          <p:nvPr/>
        </p:nvSpPr>
        <p:spPr bwMode="auto">
          <a:xfrm>
            <a:off x="6477000" y="3200400"/>
            <a:ext cx="236538" cy="727075"/>
          </a:xfrm>
          <a:prstGeom prst="curvedLeftArrow">
            <a:avLst>
              <a:gd name="adj1" fmla="val 61476"/>
              <a:gd name="adj2" fmla="val 122953"/>
              <a:gd name="adj3" fmla="val 3333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159" name="AutoShape 12"/>
          <p:cNvSpPr>
            <a:spLocks noChangeArrowheads="1"/>
          </p:cNvSpPr>
          <p:nvPr/>
        </p:nvSpPr>
        <p:spPr bwMode="auto">
          <a:xfrm>
            <a:off x="6477000" y="5105400"/>
            <a:ext cx="236538" cy="727075"/>
          </a:xfrm>
          <a:prstGeom prst="curvedLeftArrow">
            <a:avLst>
              <a:gd name="adj1" fmla="val 61476"/>
              <a:gd name="adj2" fmla="val 122953"/>
              <a:gd name="adj3" fmla="val 3333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838200" y="1981200"/>
            <a:ext cx="8077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Привремено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почетка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хируршке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интервенције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пацијенткиња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постави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максимални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Тренделенбургов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положај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en-US" sz="1800" dirty="0">
                <a:latin typeface="Times New Roman" pitchFamily="18" charset="0"/>
                <a:cs typeface="Times New Roman" pitchFamily="18" charset="0"/>
              </a:rPr>
            </a:b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интервалу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изме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|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контракција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покуша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репозиција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пупчаника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en-US" sz="1800" dirty="0">
                <a:latin typeface="Times New Roman" pitchFamily="18" charset="0"/>
                <a:cs typeface="Times New Roman" pitchFamily="18" charset="0"/>
              </a:rPr>
            </a:b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Целом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шаком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улази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вагину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испала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анса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целини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потисне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преко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главе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плода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  </a:t>
            </a: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Кажипрстом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средњим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прстом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придржава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следеће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контракције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4763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endParaRPr lang="en-US" sz="1800" dirty="0">
              <a:latin typeface="TimesRoman" pitchFamily="2" charset="0"/>
              <a:cs typeface="Times New Roman" pitchFamily="18" charset="0"/>
            </a:endParaRPr>
          </a:p>
        </p:txBody>
      </p:sp>
      <p:sp>
        <p:nvSpPr>
          <p:cNvPr id="50179" name="AutoShape 6"/>
          <p:cNvSpPr>
            <a:spLocks noChangeArrowheads="1"/>
          </p:cNvSpPr>
          <p:nvPr/>
        </p:nvSpPr>
        <p:spPr bwMode="auto">
          <a:xfrm>
            <a:off x="4648200" y="2590800"/>
            <a:ext cx="304800" cy="6096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180" name="Rectangle 10"/>
          <p:cNvSpPr>
            <a:spLocks noGrp="1" noChangeArrowheads="1"/>
          </p:cNvSpPr>
          <p:nvPr>
            <p:ph type="title"/>
          </p:nvPr>
        </p:nvSpPr>
        <p:spPr>
          <a:xfrm>
            <a:off x="871538" y="1196975"/>
            <a:ext cx="8162925" cy="427038"/>
          </a:xfrm>
          <a:noFill/>
        </p:spPr>
        <p:txBody>
          <a:bodyPr/>
          <a:lstStyle/>
          <a:p>
            <a:pPr eaLnBrk="1" hangingPunct="1"/>
            <a:r>
              <a:rPr lang="sr-Cyrl-CS" sz="2200" b="1" dirty="0" smtClean="0">
                <a:latin typeface="Times New Roman" pitchFamily="18" charset="0"/>
                <a:cs typeface="Times New Roman" pitchFamily="18" charset="0"/>
              </a:rPr>
              <a:t>Поступак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sr-Cyrl-CS" sz="2200" b="1" dirty="0" smtClean="0">
                <a:latin typeface="Times New Roman" pitchFamily="18" charset="0"/>
                <a:cs typeface="Times New Roman" pitchFamily="18" charset="0"/>
              </a:rPr>
              <a:t>покушај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200" b="1" dirty="0" smtClean="0">
                <a:latin typeface="Times New Roman" pitchFamily="18" charset="0"/>
                <a:cs typeface="Times New Roman" pitchFamily="18" charset="0"/>
              </a:rPr>
              <a:t>репозиције</a:t>
            </a:r>
            <a:endParaRPr lang="en-US" sz="2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181" name="AutoShape 11"/>
          <p:cNvSpPr>
            <a:spLocks noChangeArrowheads="1"/>
          </p:cNvSpPr>
          <p:nvPr/>
        </p:nvSpPr>
        <p:spPr bwMode="auto">
          <a:xfrm>
            <a:off x="4648200" y="3581400"/>
            <a:ext cx="304800" cy="6096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182" name="AutoShape 12"/>
          <p:cNvSpPr>
            <a:spLocks noChangeArrowheads="1"/>
          </p:cNvSpPr>
          <p:nvPr/>
        </p:nvSpPr>
        <p:spPr bwMode="auto">
          <a:xfrm>
            <a:off x="4648200" y="4572000"/>
            <a:ext cx="304800" cy="6096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183" name="Rectangle 13"/>
          <p:cNvSpPr>
            <a:spLocks noChangeArrowheads="1"/>
          </p:cNvSpPr>
          <p:nvPr/>
        </p:nvSpPr>
        <p:spPr bwMode="auto">
          <a:xfrm>
            <a:off x="838200" y="5943600"/>
            <a:ext cx="8077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indent="4763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en-US" sz="1800" b="1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	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sr-Cyrl-CS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sr-Cyrl-CS" sz="18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ених</a:t>
            </a:r>
            <a:r>
              <a:rPr lang="en-US" sz="18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карлица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покушавати</a:t>
            </a:r>
            <a:r>
              <a:rPr lang="en-US" sz="18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репозицију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Одгурнути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главу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плода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смањила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компресија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трчати</a:t>
            </a:r>
            <a:r>
              <a:rPr lang="en-US" sz="18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операциону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салу</a:t>
            </a:r>
            <a:r>
              <a:rPr lang="en-US" sz="1800" b="1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4"/>
          <p:cNvSpPr>
            <a:spLocks noGrp="1" noChangeArrowheads="1"/>
          </p:cNvSpPr>
          <p:nvPr>
            <p:ph type="title"/>
          </p:nvPr>
        </p:nvSpPr>
        <p:spPr>
          <a:xfrm>
            <a:off x="871538" y="982663"/>
            <a:ext cx="8162925" cy="641350"/>
          </a:xfrm>
          <a:noFill/>
        </p:spPr>
        <p:txBody>
          <a:bodyPr/>
          <a:lstStyle/>
          <a:p>
            <a:pPr eaLnBrk="1" hangingPunct="1"/>
            <a:r>
              <a:rPr lang="sr-Cyrl-CS" sz="3600" b="1" smtClean="0">
                <a:latin typeface="TimesRoman" pitchFamily="2" charset="0"/>
                <a:cs typeface="Times New Roman" pitchFamily="18" charset="0"/>
              </a:rPr>
              <a:t>СМРТ</a:t>
            </a:r>
            <a:r>
              <a:rPr lang="en-US" sz="3600" b="1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3600" b="1" smtClean="0">
                <a:latin typeface="TimesRoman" pitchFamily="2" charset="0"/>
                <a:cs typeface="Times New Roman" pitchFamily="18" charset="0"/>
              </a:rPr>
              <a:t>МАЈКЕ</a:t>
            </a:r>
            <a:r>
              <a:rPr lang="en-US" sz="3600" b="1" smtClean="0">
                <a:latin typeface="TimesRoman" pitchFamily="2" charset="0"/>
                <a:cs typeface="Times New Roman" pitchFamily="18" charset="0"/>
              </a:rPr>
              <a:t> </a:t>
            </a:r>
          </a:p>
        </p:txBody>
      </p:sp>
      <p:sp>
        <p:nvSpPr>
          <p:cNvPr id="51203" name="Rectangle 21"/>
          <p:cNvSpPr>
            <a:spLocks noChangeArrowheads="1"/>
          </p:cNvSpPr>
          <p:nvPr/>
        </p:nvSpPr>
        <p:spPr bwMode="auto">
          <a:xfrm>
            <a:off x="838200" y="2057400"/>
            <a:ext cx="8077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indent="4763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en-US" sz="1800" dirty="0">
                <a:latin typeface="TimesRoman" pitchFamily="2" charset="0"/>
                <a:cs typeface="Times New Roman" pitchFamily="18" charset="0"/>
              </a:rPr>
              <a:t>	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Матернални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морталитет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број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материјалних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смрти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насталих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процесу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репродукције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100 000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живорођених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4763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indent="4763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Директни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морталитет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мајки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смрт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мајке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последица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акушерских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компликација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трудноћи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порођају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пеурперијуму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настале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интервенцијом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пропустом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неправилним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лечењем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једним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другим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4763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indent="4763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Индиректни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морталитет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мајки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смрт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мајке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није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директно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повезана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акушерским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разлозима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али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последица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примарно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постојећег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обољења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погоршало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током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адаптације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трудноћу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порођај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пуерперијум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4763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indent="4763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Нематернални</a:t>
            </a:r>
            <a:r>
              <a:rPr lang="en-U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морталитет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смрт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мајке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изазвана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акцидентом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независним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трудноће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4"/>
          <p:cNvSpPr>
            <a:spLocks noGrp="1" noChangeArrowheads="1"/>
          </p:cNvSpPr>
          <p:nvPr>
            <p:ph type="title"/>
          </p:nvPr>
        </p:nvSpPr>
        <p:spPr>
          <a:xfrm>
            <a:off x="871538" y="1196975"/>
            <a:ext cx="8162925" cy="427038"/>
          </a:xfrm>
          <a:noFill/>
        </p:spPr>
        <p:txBody>
          <a:bodyPr/>
          <a:lstStyle/>
          <a:p>
            <a:pPr eaLnBrk="1" hangingPunct="1"/>
            <a:r>
              <a:rPr lang="sr-Cyrl-CS" sz="2200" b="1" smtClean="0">
                <a:latin typeface="TimesRoman" pitchFamily="2" charset="0"/>
                <a:cs typeface="Times New Roman" pitchFamily="18" charset="0"/>
              </a:rPr>
              <a:t>Узроци</a:t>
            </a:r>
            <a:endParaRPr lang="en-US" sz="2200" b="1" smtClean="0">
              <a:latin typeface="TimesRoman" pitchFamily="2" charset="0"/>
              <a:cs typeface="Times New Roman" pitchFamily="18" charset="0"/>
            </a:endParaRPr>
          </a:p>
        </p:txBody>
      </p:sp>
      <p:grpSp>
        <p:nvGrpSpPr>
          <p:cNvPr id="2" name="Group 163"/>
          <p:cNvGrpSpPr>
            <a:grpSpLocks/>
          </p:cNvGrpSpPr>
          <p:nvPr/>
        </p:nvGrpSpPr>
        <p:grpSpPr bwMode="auto">
          <a:xfrm>
            <a:off x="914400" y="1905000"/>
            <a:ext cx="7924800" cy="4419600"/>
            <a:chOff x="-3" y="-3"/>
            <a:chExt cx="4248" cy="4477"/>
          </a:xfrm>
        </p:grpSpPr>
        <p:grpSp>
          <p:nvGrpSpPr>
            <p:cNvPr id="3" name="Group 161"/>
            <p:cNvGrpSpPr>
              <a:grpSpLocks/>
            </p:cNvGrpSpPr>
            <p:nvPr/>
          </p:nvGrpSpPr>
          <p:grpSpPr bwMode="auto">
            <a:xfrm>
              <a:off x="0" y="0"/>
              <a:ext cx="4242" cy="4471"/>
              <a:chOff x="0" y="0"/>
              <a:chExt cx="4242" cy="4471"/>
            </a:xfrm>
          </p:grpSpPr>
          <p:grpSp>
            <p:nvGrpSpPr>
              <p:cNvPr id="4" name="Group 112"/>
              <p:cNvGrpSpPr>
                <a:grpSpLocks/>
              </p:cNvGrpSpPr>
              <p:nvPr/>
            </p:nvGrpSpPr>
            <p:grpSpPr bwMode="auto">
              <a:xfrm>
                <a:off x="0" y="0"/>
                <a:ext cx="2427" cy="422"/>
                <a:chOff x="0" y="0"/>
                <a:chExt cx="2427" cy="422"/>
              </a:xfrm>
            </p:grpSpPr>
            <p:sp>
              <p:nvSpPr>
                <p:cNvPr id="52304" name="Rectangle 86"/>
                <p:cNvSpPr>
                  <a:spLocks noChangeArrowheads="1"/>
                </p:cNvSpPr>
                <p:nvPr/>
              </p:nvSpPr>
              <p:spPr bwMode="auto">
                <a:xfrm>
                  <a:off x="43" y="0"/>
                  <a:ext cx="2341" cy="4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>
                    <a:tabLst>
                      <a:tab pos="479425" algn="l"/>
                    </a:tabLst>
                  </a:pPr>
                  <a:r>
                    <a:rPr lang="sr-Cyrl-CS" sz="1400">
                      <a:latin typeface="TimesRoman" pitchFamily="2" charset="0"/>
                      <a:cs typeface="Times New Roman" pitchFamily="18" charset="0"/>
                    </a:rPr>
                    <a:t>Узроци</a:t>
                  </a:r>
                  <a:endParaRPr lang="en-US" sz="1400">
                    <a:latin typeface="TimesRoman" pitchFamily="2" charset="0"/>
                  </a:endParaRPr>
                </a:p>
              </p:txBody>
            </p:sp>
            <p:sp>
              <p:nvSpPr>
                <p:cNvPr id="52305" name="Rectangle 111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2427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5" name="Group 114"/>
              <p:cNvGrpSpPr>
                <a:grpSpLocks/>
              </p:cNvGrpSpPr>
              <p:nvPr/>
            </p:nvGrpSpPr>
            <p:grpSpPr bwMode="auto">
              <a:xfrm>
                <a:off x="2427" y="0"/>
                <a:ext cx="1815" cy="422"/>
                <a:chOff x="2427" y="0"/>
                <a:chExt cx="1815" cy="422"/>
              </a:xfrm>
            </p:grpSpPr>
            <p:sp>
              <p:nvSpPr>
                <p:cNvPr id="52302" name="Rectangle 87"/>
                <p:cNvSpPr>
                  <a:spLocks noChangeArrowheads="1"/>
                </p:cNvSpPr>
                <p:nvPr/>
              </p:nvSpPr>
              <p:spPr bwMode="auto">
                <a:xfrm>
                  <a:off x="2470" y="0"/>
                  <a:ext cx="1729" cy="4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>
                    <a:tabLst>
                      <a:tab pos="479425" algn="l"/>
                    </a:tabLst>
                  </a:pPr>
                  <a:r>
                    <a:rPr lang="en-US" sz="1400">
                      <a:latin typeface="TimesRoman" pitchFamily="2" charset="0"/>
                      <a:cs typeface="Times New Roman" pitchFamily="18" charset="0"/>
                    </a:rPr>
                    <a:t>%</a:t>
                  </a:r>
                  <a:endParaRPr lang="en-US" sz="1400">
                    <a:latin typeface="TimesRoman" pitchFamily="2" charset="0"/>
                  </a:endParaRPr>
                </a:p>
              </p:txBody>
            </p:sp>
            <p:sp>
              <p:nvSpPr>
                <p:cNvPr id="52303" name="Rectangle 113"/>
                <p:cNvSpPr>
                  <a:spLocks noChangeArrowheads="1"/>
                </p:cNvSpPr>
                <p:nvPr/>
              </p:nvSpPr>
              <p:spPr bwMode="auto">
                <a:xfrm>
                  <a:off x="2427" y="0"/>
                  <a:ext cx="1815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6" name="Group 116"/>
              <p:cNvGrpSpPr>
                <a:grpSpLocks/>
              </p:cNvGrpSpPr>
              <p:nvPr/>
            </p:nvGrpSpPr>
            <p:grpSpPr bwMode="auto">
              <a:xfrm>
                <a:off x="0" y="422"/>
                <a:ext cx="628" cy="3627"/>
                <a:chOff x="0" y="422"/>
                <a:chExt cx="628" cy="3627"/>
              </a:xfrm>
            </p:grpSpPr>
            <p:sp>
              <p:nvSpPr>
                <p:cNvPr id="52300" name="Rectangle 88"/>
                <p:cNvSpPr>
                  <a:spLocks noChangeArrowheads="1"/>
                </p:cNvSpPr>
                <p:nvPr/>
              </p:nvSpPr>
              <p:spPr bwMode="auto">
                <a:xfrm>
                  <a:off x="43" y="422"/>
                  <a:ext cx="542" cy="36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just">
                    <a:tabLst>
                      <a:tab pos="479425" algn="l"/>
                    </a:tabLst>
                  </a:pPr>
                  <a:r>
                    <a:rPr lang="sr-Cyrl-CS" sz="1400">
                      <a:latin typeface="TimesRoman" pitchFamily="2" charset="0"/>
                      <a:cs typeface="Times New Roman" pitchFamily="18" charset="0"/>
                    </a:rPr>
                    <a:t>Директни</a:t>
                  </a:r>
                  <a:endParaRPr lang="en-US" sz="1400">
                    <a:latin typeface="TimesRoman" pitchFamily="2" charset="0"/>
                  </a:endParaRPr>
                </a:p>
              </p:txBody>
            </p:sp>
            <p:sp>
              <p:nvSpPr>
                <p:cNvPr id="52301" name="Rectangle 115"/>
                <p:cNvSpPr>
                  <a:spLocks noChangeArrowheads="1"/>
                </p:cNvSpPr>
                <p:nvPr/>
              </p:nvSpPr>
              <p:spPr bwMode="auto">
                <a:xfrm>
                  <a:off x="0" y="422"/>
                  <a:ext cx="628" cy="36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7" name="Group 118"/>
              <p:cNvGrpSpPr>
                <a:grpSpLocks/>
              </p:cNvGrpSpPr>
              <p:nvPr/>
            </p:nvGrpSpPr>
            <p:grpSpPr bwMode="auto">
              <a:xfrm>
                <a:off x="628" y="422"/>
                <a:ext cx="628" cy="3627"/>
                <a:chOff x="628" y="422"/>
                <a:chExt cx="628" cy="3627"/>
              </a:xfrm>
            </p:grpSpPr>
            <p:sp>
              <p:nvSpPr>
                <p:cNvPr id="52298" name="Rectangle 89"/>
                <p:cNvSpPr>
                  <a:spLocks noChangeArrowheads="1"/>
                </p:cNvSpPr>
                <p:nvPr/>
              </p:nvSpPr>
              <p:spPr bwMode="auto">
                <a:xfrm>
                  <a:off x="671" y="422"/>
                  <a:ext cx="542" cy="36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just">
                    <a:tabLst>
                      <a:tab pos="479425" algn="l"/>
                    </a:tabLst>
                  </a:pPr>
                  <a:r>
                    <a:rPr lang="en-US" sz="1400">
                      <a:latin typeface="TimesRoman" pitchFamily="2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>
                    <a:tabLst>
                      <a:tab pos="479425" algn="l"/>
                    </a:tabLst>
                  </a:pPr>
                  <a:endParaRPr lang="en-US" sz="1400">
                    <a:latin typeface="TimesRoman" pitchFamily="2" charset="0"/>
                  </a:endParaRPr>
                </a:p>
              </p:txBody>
            </p:sp>
            <p:sp>
              <p:nvSpPr>
                <p:cNvPr id="52299" name="Rectangle 117"/>
                <p:cNvSpPr>
                  <a:spLocks noChangeArrowheads="1"/>
                </p:cNvSpPr>
                <p:nvPr/>
              </p:nvSpPr>
              <p:spPr bwMode="auto">
                <a:xfrm>
                  <a:off x="628" y="422"/>
                  <a:ext cx="628" cy="36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8" name="Group 120"/>
              <p:cNvGrpSpPr>
                <a:grpSpLocks/>
              </p:cNvGrpSpPr>
              <p:nvPr/>
            </p:nvGrpSpPr>
            <p:grpSpPr bwMode="auto">
              <a:xfrm>
                <a:off x="1256" y="422"/>
                <a:ext cx="1171" cy="403"/>
                <a:chOff x="1256" y="422"/>
                <a:chExt cx="1171" cy="403"/>
              </a:xfrm>
            </p:grpSpPr>
            <p:sp>
              <p:nvSpPr>
                <p:cNvPr id="52296" name="Rectangle 90"/>
                <p:cNvSpPr>
                  <a:spLocks noChangeArrowheads="1"/>
                </p:cNvSpPr>
                <p:nvPr/>
              </p:nvSpPr>
              <p:spPr bwMode="auto">
                <a:xfrm>
                  <a:off x="1299" y="422"/>
                  <a:ext cx="1085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just">
                    <a:tabLst>
                      <a:tab pos="479425" algn="l"/>
                    </a:tabLst>
                  </a:pPr>
                  <a:r>
                    <a:rPr lang="sr-Cyrl-CS" sz="1400">
                      <a:latin typeface="TimesRoman" pitchFamily="2" charset="0"/>
                      <a:cs typeface="Times New Roman" pitchFamily="18" charset="0"/>
                    </a:rPr>
                    <a:t>Емболија</a:t>
                  </a:r>
                  <a:endParaRPr lang="en-US" sz="1400">
                    <a:latin typeface="TimesRoman" pitchFamily="2" charset="0"/>
                  </a:endParaRPr>
                </a:p>
              </p:txBody>
            </p:sp>
            <p:sp>
              <p:nvSpPr>
                <p:cNvPr id="52297" name="Rectangle 119"/>
                <p:cNvSpPr>
                  <a:spLocks noChangeArrowheads="1"/>
                </p:cNvSpPr>
                <p:nvPr/>
              </p:nvSpPr>
              <p:spPr bwMode="auto">
                <a:xfrm>
                  <a:off x="1256" y="422"/>
                  <a:ext cx="1171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9" name="Group 122"/>
              <p:cNvGrpSpPr>
                <a:grpSpLocks/>
              </p:cNvGrpSpPr>
              <p:nvPr/>
            </p:nvGrpSpPr>
            <p:grpSpPr bwMode="auto">
              <a:xfrm>
                <a:off x="2427" y="422"/>
                <a:ext cx="1815" cy="403"/>
                <a:chOff x="2427" y="422"/>
                <a:chExt cx="1815" cy="403"/>
              </a:xfrm>
            </p:grpSpPr>
            <p:sp>
              <p:nvSpPr>
                <p:cNvPr id="52294" name="Rectangle 91"/>
                <p:cNvSpPr>
                  <a:spLocks noChangeArrowheads="1"/>
                </p:cNvSpPr>
                <p:nvPr/>
              </p:nvSpPr>
              <p:spPr bwMode="auto">
                <a:xfrm>
                  <a:off x="2470" y="422"/>
                  <a:ext cx="1729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>
                    <a:tabLst>
                      <a:tab pos="457200" algn="l"/>
                      <a:tab pos="479425" algn="l"/>
                    </a:tabLst>
                  </a:pPr>
                  <a:r>
                    <a:rPr lang="en-US" sz="1400">
                      <a:latin typeface="TimesRoman" pitchFamily="2" charset="0"/>
                      <a:cs typeface="Times New Roman" pitchFamily="18" charset="0"/>
                    </a:rPr>
                    <a:t>17.0</a:t>
                  </a:r>
                  <a:endParaRPr lang="en-US" sz="1400">
                    <a:latin typeface="TimesRoman" pitchFamily="2" charset="0"/>
                  </a:endParaRPr>
                </a:p>
              </p:txBody>
            </p:sp>
            <p:sp>
              <p:nvSpPr>
                <p:cNvPr id="52295" name="Rectangle 121"/>
                <p:cNvSpPr>
                  <a:spLocks noChangeArrowheads="1"/>
                </p:cNvSpPr>
                <p:nvPr/>
              </p:nvSpPr>
              <p:spPr bwMode="auto">
                <a:xfrm>
                  <a:off x="2427" y="422"/>
                  <a:ext cx="1815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0" name="Group 124"/>
              <p:cNvGrpSpPr>
                <a:grpSpLocks/>
              </p:cNvGrpSpPr>
              <p:nvPr/>
            </p:nvGrpSpPr>
            <p:grpSpPr bwMode="auto">
              <a:xfrm>
                <a:off x="1256" y="825"/>
                <a:ext cx="1171" cy="403"/>
                <a:chOff x="1256" y="825"/>
                <a:chExt cx="1171" cy="403"/>
              </a:xfrm>
            </p:grpSpPr>
            <p:sp>
              <p:nvSpPr>
                <p:cNvPr id="52292" name="Rectangle 92"/>
                <p:cNvSpPr>
                  <a:spLocks noChangeArrowheads="1"/>
                </p:cNvSpPr>
                <p:nvPr/>
              </p:nvSpPr>
              <p:spPr bwMode="auto">
                <a:xfrm>
                  <a:off x="1299" y="825"/>
                  <a:ext cx="1085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just">
                    <a:tabLst>
                      <a:tab pos="479425" algn="l"/>
                    </a:tabLst>
                  </a:pPr>
                  <a:r>
                    <a:rPr lang="sr-Cyrl-CS" sz="1400">
                      <a:latin typeface="TimesRoman" pitchFamily="2" charset="0"/>
                      <a:cs typeface="Times New Roman" pitchFamily="18" charset="0"/>
                    </a:rPr>
                    <a:t>Еклампсија</a:t>
                  </a:r>
                  <a:endParaRPr lang="en-US" sz="1400">
                    <a:latin typeface="TimesRoman" pitchFamily="2" charset="0"/>
                  </a:endParaRPr>
                </a:p>
              </p:txBody>
            </p:sp>
            <p:sp>
              <p:nvSpPr>
                <p:cNvPr id="52293" name="Rectangle 123"/>
                <p:cNvSpPr>
                  <a:spLocks noChangeArrowheads="1"/>
                </p:cNvSpPr>
                <p:nvPr/>
              </p:nvSpPr>
              <p:spPr bwMode="auto">
                <a:xfrm>
                  <a:off x="1256" y="825"/>
                  <a:ext cx="1171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1" name="Group 126"/>
              <p:cNvGrpSpPr>
                <a:grpSpLocks/>
              </p:cNvGrpSpPr>
              <p:nvPr/>
            </p:nvGrpSpPr>
            <p:grpSpPr bwMode="auto">
              <a:xfrm>
                <a:off x="2427" y="825"/>
                <a:ext cx="1815" cy="403"/>
                <a:chOff x="2427" y="825"/>
                <a:chExt cx="1815" cy="403"/>
              </a:xfrm>
            </p:grpSpPr>
            <p:sp>
              <p:nvSpPr>
                <p:cNvPr id="52290" name="Rectangle 93"/>
                <p:cNvSpPr>
                  <a:spLocks noChangeArrowheads="1"/>
                </p:cNvSpPr>
                <p:nvPr/>
              </p:nvSpPr>
              <p:spPr bwMode="auto">
                <a:xfrm>
                  <a:off x="2470" y="825"/>
                  <a:ext cx="1729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>
                    <a:tabLst>
                      <a:tab pos="457200" algn="l"/>
                      <a:tab pos="479425" algn="l"/>
                    </a:tabLst>
                  </a:pPr>
                  <a:r>
                    <a:rPr lang="en-US" sz="1400">
                      <a:latin typeface="TimesRoman" pitchFamily="2" charset="0"/>
                      <a:cs typeface="Times New Roman" pitchFamily="18" charset="0"/>
                    </a:rPr>
                    <a:t>12.0</a:t>
                  </a:r>
                  <a:endParaRPr lang="en-US" sz="1400">
                    <a:latin typeface="TimesRoman" pitchFamily="2" charset="0"/>
                  </a:endParaRPr>
                </a:p>
              </p:txBody>
            </p:sp>
            <p:sp>
              <p:nvSpPr>
                <p:cNvPr id="52291" name="Rectangle 125"/>
                <p:cNvSpPr>
                  <a:spLocks noChangeArrowheads="1"/>
                </p:cNvSpPr>
                <p:nvPr/>
              </p:nvSpPr>
              <p:spPr bwMode="auto">
                <a:xfrm>
                  <a:off x="2427" y="825"/>
                  <a:ext cx="1815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2" name="Group 128"/>
              <p:cNvGrpSpPr>
                <a:grpSpLocks/>
              </p:cNvGrpSpPr>
              <p:nvPr/>
            </p:nvGrpSpPr>
            <p:grpSpPr bwMode="auto">
              <a:xfrm>
                <a:off x="1256" y="1228"/>
                <a:ext cx="1171" cy="403"/>
                <a:chOff x="1256" y="1228"/>
                <a:chExt cx="1171" cy="403"/>
              </a:xfrm>
            </p:grpSpPr>
            <p:sp>
              <p:nvSpPr>
                <p:cNvPr id="52288" name="Rectangle 94"/>
                <p:cNvSpPr>
                  <a:spLocks noChangeArrowheads="1"/>
                </p:cNvSpPr>
                <p:nvPr/>
              </p:nvSpPr>
              <p:spPr bwMode="auto">
                <a:xfrm>
                  <a:off x="1299" y="1228"/>
                  <a:ext cx="1085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just">
                    <a:tabLst>
                      <a:tab pos="479425" algn="l"/>
                    </a:tabLst>
                  </a:pPr>
                  <a:r>
                    <a:rPr lang="sr-Cyrl-CS" sz="1400" dirty="0" smtClean="0">
                      <a:latin typeface="TimesRoman" pitchFamily="2" charset="0"/>
                      <a:cs typeface="Times New Roman" pitchFamily="18" charset="0"/>
                    </a:rPr>
                    <a:t>Ектопична</a:t>
                  </a:r>
                  <a:r>
                    <a:rPr lang="en-US" sz="1400" dirty="0" smtClean="0">
                      <a:latin typeface="TimesRoman" pitchFamily="2" charset="0"/>
                      <a:cs typeface="Times New Roman" pitchFamily="18" charset="0"/>
                    </a:rPr>
                    <a:t> </a:t>
                  </a:r>
                  <a:r>
                    <a:rPr lang="sr-Cyrl-CS" sz="1400" dirty="0" smtClean="0">
                      <a:latin typeface="TimesRoman" pitchFamily="2" charset="0"/>
                      <a:cs typeface="Times New Roman" pitchFamily="18" charset="0"/>
                    </a:rPr>
                    <a:t>трудноћа</a:t>
                  </a:r>
                  <a:endParaRPr lang="en-US" sz="1400" dirty="0">
                    <a:latin typeface="TimesRoman" pitchFamily="2" charset="0"/>
                  </a:endParaRPr>
                </a:p>
              </p:txBody>
            </p:sp>
            <p:sp>
              <p:nvSpPr>
                <p:cNvPr id="52289" name="Rectangle 127"/>
                <p:cNvSpPr>
                  <a:spLocks noChangeArrowheads="1"/>
                </p:cNvSpPr>
                <p:nvPr/>
              </p:nvSpPr>
              <p:spPr bwMode="auto">
                <a:xfrm>
                  <a:off x="1256" y="1228"/>
                  <a:ext cx="1171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3" name="Group 130"/>
              <p:cNvGrpSpPr>
                <a:grpSpLocks/>
              </p:cNvGrpSpPr>
              <p:nvPr/>
            </p:nvGrpSpPr>
            <p:grpSpPr bwMode="auto">
              <a:xfrm>
                <a:off x="2427" y="1228"/>
                <a:ext cx="1815" cy="403"/>
                <a:chOff x="2427" y="1228"/>
                <a:chExt cx="1815" cy="403"/>
              </a:xfrm>
            </p:grpSpPr>
            <p:sp>
              <p:nvSpPr>
                <p:cNvPr id="52286" name="Rectangle 95"/>
                <p:cNvSpPr>
                  <a:spLocks noChangeArrowheads="1"/>
                </p:cNvSpPr>
                <p:nvPr/>
              </p:nvSpPr>
              <p:spPr bwMode="auto">
                <a:xfrm>
                  <a:off x="2470" y="1228"/>
                  <a:ext cx="1729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>
                    <a:tabLst>
                      <a:tab pos="457200" algn="l"/>
                      <a:tab pos="479425" algn="l"/>
                    </a:tabLst>
                  </a:pPr>
                  <a:r>
                    <a:rPr lang="en-US" sz="1400">
                      <a:latin typeface="TimesRoman" pitchFamily="2" charset="0"/>
                      <a:cs typeface="Times New Roman" pitchFamily="18" charset="0"/>
                    </a:rPr>
                    <a:t>10.0</a:t>
                  </a:r>
                  <a:endParaRPr lang="en-US" sz="1400">
                    <a:latin typeface="TimesRoman" pitchFamily="2" charset="0"/>
                  </a:endParaRPr>
                </a:p>
              </p:txBody>
            </p:sp>
            <p:sp>
              <p:nvSpPr>
                <p:cNvPr id="52287" name="Rectangle 129"/>
                <p:cNvSpPr>
                  <a:spLocks noChangeArrowheads="1"/>
                </p:cNvSpPr>
                <p:nvPr/>
              </p:nvSpPr>
              <p:spPr bwMode="auto">
                <a:xfrm>
                  <a:off x="2427" y="1228"/>
                  <a:ext cx="1815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4" name="Group 132"/>
              <p:cNvGrpSpPr>
                <a:grpSpLocks/>
              </p:cNvGrpSpPr>
              <p:nvPr/>
            </p:nvGrpSpPr>
            <p:grpSpPr bwMode="auto">
              <a:xfrm>
                <a:off x="1256" y="1631"/>
                <a:ext cx="1171" cy="403"/>
                <a:chOff x="1256" y="1631"/>
                <a:chExt cx="1171" cy="403"/>
              </a:xfrm>
            </p:grpSpPr>
            <p:sp>
              <p:nvSpPr>
                <p:cNvPr id="52284" name="Rectangle 96"/>
                <p:cNvSpPr>
                  <a:spLocks noChangeArrowheads="1"/>
                </p:cNvSpPr>
                <p:nvPr/>
              </p:nvSpPr>
              <p:spPr bwMode="auto">
                <a:xfrm>
                  <a:off x="1299" y="1631"/>
                  <a:ext cx="1085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just">
                    <a:tabLst>
                      <a:tab pos="479425" algn="l"/>
                    </a:tabLst>
                  </a:pPr>
                  <a:r>
                    <a:rPr lang="sr-Cyrl-CS" sz="1400">
                      <a:latin typeface="TimesRoman" pitchFamily="2" charset="0"/>
                      <a:cs typeface="Times New Roman" pitchFamily="18" charset="0"/>
                    </a:rPr>
                    <a:t>Крварење</a:t>
                  </a:r>
                  <a:endParaRPr lang="en-US" sz="1400">
                    <a:latin typeface="TimesRoman" pitchFamily="2" charset="0"/>
                  </a:endParaRPr>
                </a:p>
              </p:txBody>
            </p:sp>
            <p:sp>
              <p:nvSpPr>
                <p:cNvPr id="52285" name="Rectangle 131"/>
                <p:cNvSpPr>
                  <a:spLocks noChangeArrowheads="1"/>
                </p:cNvSpPr>
                <p:nvPr/>
              </p:nvSpPr>
              <p:spPr bwMode="auto">
                <a:xfrm>
                  <a:off x="1256" y="1631"/>
                  <a:ext cx="1171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5" name="Group 134"/>
              <p:cNvGrpSpPr>
                <a:grpSpLocks/>
              </p:cNvGrpSpPr>
              <p:nvPr/>
            </p:nvGrpSpPr>
            <p:grpSpPr bwMode="auto">
              <a:xfrm>
                <a:off x="2427" y="1631"/>
                <a:ext cx="1815" cy="403"/>
                <a:chOff x="2427" y="1631"/>
                <a:chExt cx="1815" cy="403"/>
              </a:xfrm>
            </p:grpSpPr>
            <p:sp>
              <p:nvSpPr>
                <p:cNvPr id="52282" name="Rectangle 97"/>
                <p:cNvSpPr>
                  <a:spLocks noChangeArrowheads="1"/>
                </p:cNvSpPr>
                <p:nvPr/>
              </p:nvSpPr>
              <p:spPr bwMode="auto">
                <a:xfrm>
                  <a:off x="2470" y="1631"/>
                  <a:ext cx="1729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>
                    <a:tabLst>
                      <a:tab pos="457200" algn="l"/>
                      <a:tab pos="479425" algn="l"/>
                    </a:tabLst>
                  </a:pPr>
                  <a:r>
                    <a:rPr lang="en-US" sz="1400">
                      <a:latin typeface="TimesRoman" pitchFamily="2" charset="0"/>
                      <a:cs typeface="Times New Roman" pitchFamily="18" charset="0"/>
                    </a:rPr>
                    <a:t>9.0</a:t>
                  </a:r>
                  <a:endParaRPr lang="en-US" sz="1400">
                    <a:latin typeface="TimesRoman" pitchFamily="2" charset="0"/>
                  </a:endParaRPr>
                </a:p>
              </p:txBody>
            </p:sp>
            <p:sp>
              <p:nvSpPr>
                <p:cNvPr id="52283" name="Rectangle 133"/>
                <p:cNvSpPr>
                  <a:spLocks noChangeArrowheads="1"/>
                </p:cNvSpPr>
                <p:nvPr/>
              </p:nvSpPr>
              <p:spPr bwMode="auto">
                <a:xfrm>
                  <a:off x="2427" y="1631"/>
                  <a:ext cx="1815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6" name="Group 136"/>
              <p:cNvGrpSpPr>
                <a:grpSpLocks/>
              </p:cNvGrpSpPr>
              <p:nvPr/>
            </p:nvGrpSpPr>
            <p:grpSpPr bwMode="auto">
              <a:xfrm>
                <a:off x="1256" y="2034"/>
                <a:ext cx="1171" cy="403"/>
                <a:chOff x="1256" y="2034"/>
                <a:chExt cx="1171" cy="403"/>
              </a:xfrm>
            </p:grpSpPr>
            <p:sp>
              <p:nvSpPr>
                <p:cNvPr id="52280" name="Rectangle 98"/>
                <p:cNvSpPr>
                  <a:spLocks noChangeArrowheads="1"/>
                </p:cNvSpPr>
                <p:nvPr/>
              </p:nvSpPr>
              <p:spPr bwMode="auto">
                <a:xfrm>
                  <a:off x="1299" y="2034"/>
                  <a:ext cx="1085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just">
                    <a:tabLst>
                      <a:tab pos="479425" algn="l"/>
                    </a:tabLst>
                  </a:pPr>
                  <a:r>
                    <a:rPr lang="sr-Cyrl-CS" sz="1400" dirty="0" smtClean="0">
                      <a:latin typeface="TimesRoman" pitchFamily="2" charset="0"/>
                      <a:cs typeface="Times New Roman" pitchFamily="18" charset="0"/>
                    </a:rPr>
                    <a:t>Срчани</a:t>
                  </a:r>
                  <a:r>
                    <a:rPr lang="en-US" sz="1400" dirty="0" smtClean="0">
                      <a:latin typeface="TimesRoman" pitchFamily="2" charset="0"/>
                      <a:cs typeface="Times New Roman" pitchFamily="18" charset="0"/>
                    </a:rPr>
                    <a:t>/</a:t>
                  </a:r>
                  <a:r>
                    <a:rPr lang="sr-Cyrl-CS" sz="1400" dirty="0" smtClean="0">
                      <a:latin typeface="TimesRoman" pitchFamily="2" charset="0"/>
                      <a:cs typeface="Times New Roman" pitchFamily="18" charset="0"/>
                    </a:rPr>
                    <a:t>мождани</a:t>
                  </a:r>
                  <a:r>
                    <a:rPr lang="en-US" sz="1400" dirty="0" smtClean="0">
                      <a:latin typeface="TimesRoman" pitchFamily="2" charset="0"/>
                      <a:cs typeface="Times New Roman" pitchFamily="18" charset="0"/>
                    </a:rPr>
                    <a:t> </a:t>
                  </a:r>
                  <a:r>
                    <a:rPr lang="sr-Cyrl-CS" sz="1400" dirty="0">
                      <a:latin typeface="TimesRoman" pitchFamily="2" charset="0"/>
                      <a:cs typeface="Times New Roman" pitchFamily="18" charset="0"/>
                    </a:rPr>
                    <a:t>удар</a:t>
                  </a:r>
                  <a:endParaRPr lang="en-US" sz="1400" dirty="0">
                    <a:latin typeface="TimesRoman" pitchFamily="2" charset="0"/>
                  </a:endParaRPr>
                </a:p>
              </p:txBody>
            </p:sp>
            <p:sp>
              <p:nvSpPr>
                <p:cNvPr id="52281" name="Rectangle 135"/>
                <p:cNvSpPr>
                  <a:spLocks noChangeArrowheads="1"/>
                </p:cNvSpPr>
                <p:nvPr/>
              </p:nvSpPr>
              <p:spPr bwMode="auto">
                <a:xfrm>
                  <a:off x="1256" y="2034"/>
                  <a:ext cx="1171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7" name="Group 138"/>
              <p:cNvGrpSpPr>
                <a:grpSpLocks/>
              </p:cNvGrpSpPr>
              <p:nvPr/>
            </p:nvGrpSpPr>
            <p:grpSpPr bwMode="auto">
              <a:xfrm>
                <a:off x="2427" y="2034"/>
                <a:ext cx="1815" cy="403"/>
                <a:chOff x="2427" y="2034"/>
                <a:chExt cx="1815" cy="403"/>
              </a:xfrm>
            </p:grpSpPr>
            <p:sp>
              <p:nvSpPr>
                <p:cNvPr id="52278" name="Rectangle 99"/>
                <p:cNvSpPr>
                  <a:spLocks noChangeArrowheads="1"/>
                </p:cNvSpPr>
                <p:nvPr/>
              </p:nvSpPr>
              <p:spPr bwMode="auto">
                <a:xfrm>
                  <a:off x="2470" y="2034"/>
                  <a:ext cx="1729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>
                    <a:tabLst>
                      <a:tab pos="457200" algn="l"/>
                      <a:tab pos="479425" algn="l"/>
                    </a:tabLst>
                  </a:pPr>
                  <a:r>
                    <a:rPr lang="en-US" sz="1400">
                      <a:latin typeface="TimesRoman" pitchFamily="2" charset="0"/>
                      <a:cs typeface="Times New Roman" pitchFamily="18" charset="0"/>
                    </a:rPr>
                    <a:t>8.0</a:t>
                  </a:r>
                  <a:endParaRPr lang="en-US" sz="1400">
                    <a:latin typeface="TimesRoman" pitchFamily="2" charset="0"/>
                  </a:endParaRPr>
                </a:p>
              </p:txBody>
            </p:sp>
            <p:sp>
              <p:nvSpPr>
                <p:cNvPr id="52279" name="Rectangle 137"/>
                <p:cNvSpPr>
                  <a:spLocks noChangeArrowheads="1"/>
                </p:cNvSpPr>
                <p:nvPr/>
              </p:nvSpPr>
              <p:spPr bwMode="auto">
                <a:xfrm>
                  <a:off x="2427" y="2034"/>
                  <a:ext cx="1815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8" name="Group 140"/>
              <p:cNvGrpSpPr>
                <a:grpSpLocks/>
              </p:cNvGrpSpPr>
              <p:nvPr/>
            </p:nvGrpSpPr>
            <p:grpSpPr bwMode="auto">
              <a:xfrm>
                <a:off x="1256" y="2437"/>
                <a:ext cx="1171" cy="403"/>
                <a:chOff x="1256" y="2437"/>
                <a:chExt cx="1171" cy="403"/>
              </a:xfrm>
            </p:grpSpPr>
            <p:sp>
              <p:nvSpPr>
                <p:cNvPr id="52276" name="Rectangle 100"/>
                <p:cNvSpPr>
                  <a:spLocks noChangeArrowheads="1"/>
                </p:cNvSpPr>
                <p:nvPr/>
              </p:nvSpPr>
              <p:spPr bwMode="auto">
                <a:xfrm>
                  <a:off x="1299" y="2437"/>
                  <a:ext cx="1085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just">
                    <a:tabLst>
                      <a:tab pos="479425" algn="l"/>
                    </a:tabLst>
                  </a:pPr>
                  <a:r>
                    <a:rPr lang="sr-Cyrl-CS" sz="1300">
                      <a:latin typeface="TimesRoman" pitchFamily="2" charset="0"/>
                      <a:cs typeface="Times New Roman" pitchFamily="18" charset="0"/>
                    </a:rPr>
                    <a:t>Компликације</a:t>
                  </a:r>
                  <a:r>
                    <a:rPr lang="en-US" sz="1300">
                      <a:latin typeface="TimesRoman" pitchFamily="2" charset="0"/>
                      <a:cs typeface="Times New Roman" pitchFamily="18" charset="0"/>
                    </a:rPr>
                    <a:t> </a:t>
                  </a:r>
                  <a:r>
                    <a:rPr lang="sr-Cyrl-CS" sz="1300">
                      <a:latin typeface="TimesRoman" pitchFamily="2" charset="0"/>
                      <a:cs typeface="Times New Roman" pitchFamily="18" charset="0"/>
                    </a:rPr>
                    <a:t>анестезије</a:t>
                  </a:r>
                  <a:endParaRPr lang="en-US" sz="1300">
                    <a:latin typeface="TimesRoman" pitchFamily="2" charset="0"/>
                  </a:endParaRPr>
                </a:p>
              </p:txBody>
            </p:sp>
            <p:sp>
              <p:nvSpPr>
                <p:cNvPr id="52277" name="Rectangle 139"/>
                <p:cNvSpPr>
                  <a:spLocks noChangeArrowheads="1"/>
                </p:cNvSpPr>
                <p:nvPr/>
              </p:nvSpPr>
              <p:spPr bwMode="auto">
                <a:xfrm>
                  <a:off x="1256" y="2437"/>
                  <a:ext cx="1171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9" name="Group 142"/>
              <p:cNvGrpSpPr>
                <a:grpSpLocks/>
              </p:cNvGrpSpPr>
              <p:nvPr/>
            </p:nvGrpSpPr>
            <p:grpSpPr bwMode="auto">
              <a:xfrm>
                <a:off x="2427" y="2437"/>
                <a:ext cx="1815" cy="403"/>
                <a:chOff x="2427" y="2437"/>
                <a:chExt cx="1815" cy="403"/>
              </a:xfrm>
            </p:grpSpPr>
            <p:sp>
              <p:nvSpPr>
                <p:cNvPr id="52274" name="Rectangle 101"/>
                <p:cNvSpPr>
                  <a:spLocks noChangeArrowheads="1"/>
                </p:cNvSpPr>
                <p:nvPr/>
              </p:nvSpPr>
              <p:spPr bwMode="auto">
                <a:xfrm>
                  <a:off x="2470" y="2437"/>
                  <a:ext cx="1729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>
                    <a:tabLst>
                      <a:tab pos="457200" algn="l"/>
                      <a:tab pos="479425" algn="l"/>
                    </a:tabLst>
                  </a:pPr>
                  <a:r>
                    <a:rPr lang="en-US" sz="1400">
                      <a:latin typeface="TimesRoman" pitchFamily="2" charset="0"/>
                      <a:cs typeface="Times New Roman" pitchFamily="18" charset="0"/>
                    </a:rPr>
                    <a:t>7.0</a:t>
                  </a:r>
                  <a:endParaRPr lang="en-US" sz="1400">
                    <a:latin typeface="TimesRoman" pitchFamily="2" charset="0"/>
                  </a:endParaRPr>
                </a:p>
              </p:txBody>
            </p:sp>
            <p:sp>
              <p:nvSpPr>
                <p:cNvPr id="52275" name="Rectangle 141"/>
                <p:cNvSpPr>
                  <a:spLocks noChangeArrowheads="1"/>
                </p:cNvSpPr>
                <p:nvPr/>
              </p:nvSpPr>
              <p:spPr bwMode="auto">
                <a:xfrm>
                  <a:off x="2427" y="2437"/>
                  <a:ext cx="1815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0" name="Group 144"/>
              <p:cNvGrpSpPr>
                <a:grpSpLocks/>
              </p:cNvGrpSpPr>
              <p:nvPr/>
            </p:nvGrpSpPr>
            <p:grpSpPr bwMode="auto">
              <a:xfrm>
                <a:off x="1256" y="2840"/>
                <a:ext cx="1171" cy="403"/>
                <a:chOff x="1256" y="2840"/>
                <a:chExt cx="1171" cy="403"/>
              </a:xfrm>
            </p:grpSpPr>
            <p:sp>
              <p:nvSpPr>
                <p:cNvPr id="52272" name="Rectangle 102"/>
                <p:cNvSpPr>
                  <a:spLocks noChangeArrowheads="1"/>
                </p:cNvSpPr>
                <p:nvPr/>
              </p:nvSpPr>
              <p:spPr bwMode="auto">
                <a:xfrm>
                  <a:off x="1299" y="2840"/>
                  <a:ext cx="1085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just">
                    <a:tabLst>
                      <a:tab pos="479425" algn="l"/>
                    </a:tabLst>
                  </a:pPr>
                  <a:r>
                    <a:rPr lang="sr-Cyrl-CS" sz="1400">
                      <a:latin typeface="TimesRoman" pitchFamily="2" charset="0"/>
                      <a:cs typeface="Times New Roman" pitchFamily="18" charset="0"/>
                    </a:rPr>
                    <a:t>Узроковани</a:t>
                  </a:r>
                  <a:r>
                    <a:rPr lang="en-US" sz="1400">
                      <a:latin typeface="TimesRoman" pitchFamily="2" charset="0"/>
                      <a:cs typeface="Times New Roman" pitchFamily="18" charset="0"/>
                    </a:rPr>
                    <a:t> </a:t>
                  </a:r>
                  <a:r>
                    <a:rPr lang="sr-Cyrl-CS" sz="1400">
                      <a:latin typeface="TimesRoman" pitchFamily="2" charset="0"/>
                      <a:cs typeface="Times New Roman" pitchFamily="18" charset="0"/>
                    </a:rPr>
                    <a:t>абортусом</a:t>
                  </a:r>
                  <a:endParaRPr lang="en-US" sz="1400">
                    <a:latin typeface="TimesRoman" pitchFamily="2" charset="0"/>
                  </a:endParaRPr>
                </a:p>
              </p:txBody>
            </p:sp>
            <p:sp>
              <p:nvSpPr>
                <p:cNvPr id="52273" name="Rectangle 143"/>
                <p:cNvSpPr>
                  <a:spLocks noChangeArrowheads="1"/>
                </p:cNvSpPr>
                <p:nvPr/>
              </p:nvSpPr>
              <p:spPr bwMode="auto">
                <a:xfrm>
                  <a:off x="1256" y="2840"/>
                  <a:ext cx="1171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1" name="Group 146"/>
              <p:cNvGrpSpPr>
                <a:grpSpLocks/>
              </p:cNvGrpSpPr>
              <p:nvPr/>
            </p:nvGrpSpPr>
            <p:grpSpPr bwMode="auto">
              <a:xfrm>
                <a:off x="2427" y="2840"/>
                <a:ext cx="1815" cy="403"/>
                <a:chOff x="2427" y="2840"/>
                <a:chExt cx="1815" cy="403"/>
              </a:xfrm>
            </p:grpSpPr>
            <p:sp>
              <p:nvSpPr>
                <p:cNvPr id="52270" name="Rectangle 103"/>
                <p:cNvSpPr>
                  <a:spLocks noChangeArrowheads="1"/>
                </p:cNvSpPr>
                <p:nvPr/>
              </p:nvSpPr>
              <p:spPr bwMode="auto">
                <a:xfrm>
                  <a:off x="2470" y="2840"/>
                  <a:ext cx="1729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>
                    <a:tabLst>
                      <a:tab pos="457200" algn="l"/>
                      <a:tab pos="479425" algn="l"/>
                    </a:tabLst>
                  </a:pPr>
                  <a:r>
                    <a:rPr lang="en-US" sz="1400">
                      <a:latin typeface="TimesRoman" pitchFamily="2" charset="0"/>
                      <a:cs typeface="Times New Roman" pitchFamily="18" charset="0"/>
                    </a:rPr>
                    <a:t>5.0</a:t>
                  </a:r>
                  <a:endParaRPr lang="en-US" sz="1400">
                    <a:latin typeface="TimesRoman" pitchFamily="2" charset="0"/>
                  </a:endParaRPr>
                </a:p>
              </p:txBody>
            </p:sp>
            <p:sp>
              <p:nvSpPr>
                <p:cNvPr id="52271" name="Rectangle 145"/>
                <p:cNvSpPr>
                  <a:spLocks noChangeArrowheads="1"/>
                </p:cNvSpPr>
                <p:nvPr/>
              </p:nvSpPr>
              <p:spPr bwMode="auto">
                <a:xfrm>
                  <a:off x="2427" y="2840"/>
                  <a:ext cx="1815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2" name="Group 148"/>
              <p:cNvGrpSpPr>
                <a:grpSpLocks/>
              </p:cNvGrpSpPr>
              <p:nvPr/>
            </p:nvGrpSpPr>
            <p:grpSpPr bwMode="auto">
              <a:xfrm>
                <a:off x="1256" y="3243"/>
                <a:ext cx="1171" cy="403"/>
                <a:chOff x="1256" y="3243"/>
                <a:chExt cx="1171" cy="403"/>
              </a:xfrm>
            </p:grpSpPr>
            <p:sp>
              <p:nvSpPr>
                <p:cNvPr id="52268" name="Rectangle 104"/>
                <p:cNvSpPr>
                  <a:spLocks noChangeArrowheads="1"/>
                </p:cNvSpPr>
                <p:nvPr/>
              </p:nvSpPr>
              <p:spPr bwMode="auto">
                <a:xfrm>
                  <a:off x="1299" y="3243"/>
                  <a:ext cx="1085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just">
                    <a:tabLst>
                      <a:tab pos="479425" algn="l"/>
                    </a:tabLst>
                  </a:pPr>
                  <a:r>
                    <a:rPr lang="sr-Cyrl-CS" sz="1400">
                      <a:latin typeface="TimesRoman" pitchFamily="2" charset="0"/>
                      <a:cs typeface="Times New Roman" pitchFamily="18" charset="0"/>
                    </a:rPr>
                    <a:t>Кардиомиопатија</a:t>
                  </a:r>
                  <a:endParaRPr lang="en-US" sz="1400">
                    <a:latin typeface="TimesRoman" pitchFamily="2" charset="0"/>
                  </a:endParaRPr>
                </a:p>
              </p:txBody>
            </p:sp>
            <p:sp>
              <p:nvSpPr>
                <p:cNvPr id="52269" name="Rectangle 147"/>
                <p:cNvSpPr>
                  <a:spLocks noChangeArrowheads="1"/>
                </p:cNvSpPr>
                <p:nvPr/>
              </p:nvSpPr>
              <p:spPr bwMode="auto">
                <a:xfrm>
                  <a:off x="1256" y="3243"/>
                  <a:ext cx="1171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3" name="Group 150"/>
              <p:cNvGrpSpPr>
                <a:grpSpLocks/>
              </p:cNvGrpSpPr>
              <p:nvPr/>
            </p:nvGrpSpPr>
            <p:grpSpPr bwMode="auto">
              <a:xfrm>
                <a:off x="2427" y="3243"/>
                <a:ext cx="1815" cy="403"/>
                <a:chOff x="2427" y="3243"/>
                <a:chExt cx="1815" cy="403"/>
              </a:xfrm>
            </p:grpSpPr>
            <p:sp>
              <p:nvSpPr>
                <p:cNvPr id="52266" name="Rectangle 105"/>
                <p:cNvSpPr>
                  <a:spLocks noChangeArrowheads="1"/>
                </p:cNvSpPr>
                <p:nvPr/>
              </p:nvSpPr>
              <p:spPr bwMode="auto">
                <a:xfrm>
                  <a:off x="2470" y="3243"/>
                  <a:ext cx="1729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>
                    <a:tabLst>
                      <a:tab pos="457200" algn="l"/>
                      <a:tab pos="479425" algn="l"/>
                    </a:tabLst>
                  </a:pPr>
                  <a:r>
                    <a:rPr lang="en-US" sz="1400">
                      <a:latin typeface="TimesRoman" pitchFamily="2" charset="0"/>
                      <a:cs typeface="Times New Roman" pitchFamily="18" charset="0"/>
                    </a:rPr>
                    <a:t>4.0</a:t>
                  </a:r>
                  <a:endParaRPr lang="en-US" sz="1400">
                    <a:latin typeface="TimesRoman" pitchFamily="2" charset="0"/>
                  </a:endParaRPr>
                </a:p>
              </p:txBody>
            </p:sp>
            <p:sp>
              <p:nvSpPr>
                <p:cNvPr id="52267" name="Rectangle 149"/>
                <p:cNvSpPr>
                  <a:spLocks noChangeArrowheads="1"/>
                </p:cNvSpPr>
                <p:nvPr/>
              </p:nvSpPr>
              <p:spPr bwMode="auto">
                <a:xfrm>
                  <a:off x="2427" y="3243"/>
                  <a:ext cx="1815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4" name="Group 152"/>
              <p:cNvGrpSpPr>
                <a:grpSpLocks/>
              </p:cNvGrpSpPr>
              <p:nvPr/>
            </p:nvGrpSpPr>
            <p:grpSpPr bwMode="auto">
              <a:xfrm>
                <a:off x="1256" y="3646"/>
                <a:ext cx="1171" cy="403"/>
                <a:chOff x="1256" y="3646"/>
                <a:chExt cx="1171" cy="403"/>
              </a:xfrm>
            </p:grpSpPr>
            <p:sp>
              <p:nvSpPr>
                <p:cNvPr id="52264" name="Rectangle 106"/>
                <p:cNvSpPr>
                  <a:spLocks noChangeArrowheads="1"/>
                </p:cNvSpPr>
                <p:nvPr/>
              </p:nvSpPr>
              <p:spPr bwMode="auto">
                <a:xfrm>
                  <a:off x="1299" y="3646"/>
                  <a:ext cx="1085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just">
                    <a:tabLst>
                      <a:tab pos="479425" algn="l"/>
                    </a:tabLst>
                  </a:pPr>
                  <a:r>
                    <a:rPr lang="sr-Cyrl-CS" sz="1400">
                      <a:latin typeface="TimesRoman" pitchFamily="2" charset="0"/>
                      <a:cs typeface="Times New Roman" pitchFamily="18" charset="0"/>
                    </a:rPr>
                    <a:t>Инфекција</a:t>
                  </a:r>
                  <a:endParaRPr lang="en-US" sz="1400">
                    <a:latin typeface="TimesRoman" pitchFamily="2" charset="0"/>
                  </a:endParaRPr>
                </a:p>
              </p:txBody>
            </p:sp>
            <p:sp>
              <p:nvSpPr>
                <p:cNvPr id="52265" name="Rectangle 151"/>
                <p:cNvSpPr>
                  <a:spLocks noChangeArrowheads="1"/>
                </p:cNvSpPr>
                <p:nvPr/>
              </p:nvSpPr>
              <p:spPr bwMode="auto">
                <a:xfrm>
                  <a:off x="1256" y="3646"/>
                  <a:ext cx="1171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5" name="Group 154"/>
              <p:cNvGrpSpPr>
                <a:grpSpLocks/>
              </p:cNvGrpSpPr>
              <p:nvPr/>
            </p:nvGrpSpPr>
            <p:grpSpPr bwMode="auto">
              <a:xfrm>
                <a:off x="2427" y="3646"/>
                <a:ext cx="1815" cy="403"/>
                <a:chOff x="2427" y="3646"/>
                <a:chExt cx="1815" cy="403"/>
              </a:xfrm>
            </p:grpSpPr>
            <p:sp>
              <p:nvSpPr>
                <p:cNvPr id="52262" name="Rectangle 107"/>
                <p:cNvSpPr>
                  <a:spLocks noChangeArrowheads="1"/>
                </p:cNvSpPr>
                <p:nvPr/>
              </p:nvSpPr>
              <p:spPr bwMode="auto">
                <a:xfrm>
                  <a:off x="2470" y="3646"/>
                  <a:ext cx="1729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>
                    <a:tabLst>
                      <a:tab pos="457200" algn="l"/>
                      <a:tab pos="479425" algn="l"/>
                    </a:tabLst>
                  </a:pPr>
                  <a:r>
                    <a:rPr lang="en-US" sz="1400">
                      <a:latin typeface="TimesRoman" pitchFamily="2" charset="0"/>
                      <a:cs typeface="Times New Roman" pitchFamily="18" charset="0"/>
                    </a:rPr>
                    <a:t>3.5</a:t>
                  </a:r>
                  <a:endParaRPr lang="en-US" sz="1400">
                    <a:latin typeface="TimesRoman" pitchFamily="2" charset="0"/>
                  </a:endParaRPr>
                </a:p>
              </p:txBody>
            </p:sp>
            <p:sp>
              <p:nvSpPr>
                <p:cNvPr id="52263" name="Rectangle 153"/>
                <p:cNvSpPr>
                  <a:spLocks noChangeArrowheads="1"/>
                </p:cNvSpPr>
                <p:nvPr/>
              </p:nvSpPr>
              <p:spPr bwMode="auto">
                <a:xfrm>
                  <a:off x="2427" y="3646"/>
                  <a:ext cx="1815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6" name="Group 156"/>
              <p:cNvGrpSpPr>
                <a:grpSpLocks/>
              </p:cNvGrpSpPr>
              <p:nvPr/>
            </p:nvGrpSpPr>
            <p:grpSpPr bwMode="auto">
              <a:xfrm>
                <a:off x="0" y="4049"/>
                <a:ext cx="1256" cy="422"/>
                <a:chOff x="0" y="4049"/>
                <a:chExt cx="1256" cy="422"/>
              </a:xfrm>
            </p:grpSpPr>
            <p:sp>
              <p:nvSpPr>
                <p:cNvPr id="52260" name="Rectangle 108"/>
                <p:cNvSpPr>
                  <a:spLocks noChangeArrowheads="1"/>
                </p:cNvSpPr>
                <p:nvPr/>
              </p:nvSpPr>
              <p:spPr bwMode="auto">
                <a:xfrm>
                  <a:off x="43" y="4049"/>
                  <a:ext cx="1170" cy="4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just">
                    <a:tabLst>
                      <a:tab pos="479425" algn="l"/>
                    </a:tabLst>
                  </a:pPr>
                  <a:r>
                    <a:rPr lang="sr-Cyrl-CS" sz="1400">
                      <a:latin typeface="TimesRoman" pitchFamily="2" charset="0"/>
                      <a:cs typeface="Times New Roman" pitchFamily="18" charset="0"/>
                    </a:rPr>
                    <a:t>Индиректни</a:t>
                  </a:r>
                  <a:endParaRPr lang="en-US" sz="1400">
                    <a:latin typeface="TimesRoman" pitchFamily="2" charset="0"/>
                  </a:endParaRPr>
                </a:p>
              </p:txBody>
            </p:sp>
            <p:sp>
              <p:nvSpPr>
                <p:cNvPr id="52261" name="Rectangle 155"/>
                <p:cNvSpPr>
                  <a:spLocks noChangeArrowheads="1"/>
                </p:cNvSpPr>
                <p:nvPr/>
              </p:nvSpPr>
              <p:spPr bwMode="auto">
                <a:xfrm>
                  <a:off x="0" y="4049"/>
                  <a:ext cx="1256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7" name="Group 158"/>
              <p:cNvGrpSpPr>
                <a:grpSpLocks/>
              </p:cNvGrpSpPr>
              <p:nvPr/>
            </p:nvGrpSpPr>
            <p:grpSpPr bwMode="auto">
              <a:xfrm>
                <a:off x="1256" y="4049"/>
                <a:ext cx="1171" cy="422"/>
                <a:chOff x="1256" y="4049"/>
                <a:chExt cx="1171" cy="422"/>
              </a:xfrm>
            </p:grpSpPr>
            <p:sp>
              <p:nvSpPr>
                <p:cNvPr id="52258" name="Rectangle 109"/>
                <p:cNvSpPr>
                  <a:spLocks noChangeArrowheads="1"/>
                </p:cNvSpPr>
                <p:nvPr/>
              </p:nvSpPr>
              <p:spPr bwMode="auto">
                <a:xfrm>
                  <a:off x="1299" y="4049"/>
                  <a:ext cx="1085" cy="4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just">
                    <a:tabLst>
                      <a:tab pos="479425" algn="l"/>
                    </a:tabLst>
                  </a:pPr>
                  <a:r>
                    <a:rPr lang="en-US" sz="1400">
                      <a:latin typeface="TimesRoman" pitchFamily="2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>
                    <a:tabLst>
                      <a:tab pos="479425" algn="l"/>
                    </a:tabLst>
                  </a:pPr>
                  <a:endParaRPr lang="en-US" sz="1400">
                    <a:latin typeface="TimesRoman" pitchFamily="2" charset="0"/>
                  </a:endParaRPr>
                </a:p>
              </p:txBody>
            </p:sp>
            <p:sp>
              <p:nvSpPr>
                <p:cNvPr id="52259" name="Rectangle 157"/>
                <p:cNvSpPr>
                  <a:spLocks noChangeArrowheads="1"/>
                </p:cNvSpPr>
                <p:nvPr/>
              </p:nvSpPr>
              <p:spPr bwMode="auto">
                <a:xfrm>
                  <a:off x="1256" y="4049"/>
                  <a:ext cx="1171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8" name="Group 160"/>
              <p:cNvGrpSpPr>
                <a:grpSpLocks/>
              </p:cNvGrpSpPr>
              <p:nvPr/>
            </p:nvGrpSpPr>
            <p:grpSpPr bwMode="auto">
              <a:xfrm>
                <a:off x="2427" y="4049"/>
                <a:ext cx="1815" cy="422"/>
                <a:chOff x="2427" y="4049"/>
                <a:chExt cx="1815" cy="422"/>
              </a:xfrm>
            </p:grpSpPr>
            <p:sp>
              <p:nvSpPr>
                <p:cNvPr id="52256" name="Rectangle 110"/>
                <p:cNvSpPr>
                  <a:spLocks noChangeArrowheads="1"/>
                </p:cNvSpPr>
                <p:nvPr/>
              </p:nvSpPr>
              <p:spPr bwMode="auto">
                <a:xfrm>
                  <a:off x="2470" y="4049"/>
                  <a:ext cx="1729" cy="4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>
                    <a:tabLst>
                      <a:tab pos="457200" algn="l"/>
                      <a:tab pos="479425" algn="l"/>
                    </a:tabLst>
                  </a:pPr>
                  <a:r>
                    <a:rPr lang="en-US" sz="1400">
                      <a:latin typeface="TimesRoman" pitchFamily="2" charset="0"/>
                      <a:cs typeface="Times New Roman" pitchFamily="18" charset="0"/>
                    </a:rPr>
                    <a:t>16.0</a:t>
                  </a:r>
                  <a:endParaRPr lang="en-US" sz="1400">
                    <a:latin typeface="TimesRoman" pitchFamily="2" charset="0"/>
                  </a:endParaRPr>
                </a:p>
              </p:txBody>
            </p:sp>
            <p:sp>
              <p:nvSpPr>
                <p:cNvPr id="52257" name="Rectangle 159"/>
                <p:cNvSpPr>
                  <a:spLocks noChangeArrowheads="1"/>
                </p:cNvSpPr>
                <p:nvPr/>
              </p:nvSpPr>
              <p:spPr bwMode="auto">
                <a:xfrm>
                  <a:off x="2427" y="4049"/>
                  <a:ext cx="1815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</p:grpSp>
        <p:sp>
          <p:nvSpPr>
            <p:cNvPr id="52230" name="Rectangle 162"/>
            <p:cNvSpPr>
              <a:spLocks noChangeArrowheads="1"/>
            </p:cNvSpPr>
            <p:nvPr/>
          </p:nvSpPr>
          <p:spPr bwMode="auto">
            <a:xfrm>
              <a:off x="-3" y="-3"/>
              <a:ext cx="4248" cy="4477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52228" name="AutoShape 164"/>
          <p:cNvSpPr>
            <a:spLocks/>
          </p:cNvSpPr>
          <p:nvPr/>
        </p:nvSpPr>
        <p:spPr bwMode="auto">
          <a:xfrm>
            <a:off x="2286000" y="2438400"/>
            <a:ext cx="693738" cy="3352800"/>
          </a:xfrm>
          <a:prstGeom prst="leftBrace">
            <a:avLst>
              <a:gd name="adj1" fmla="val 40275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862013"/>
            <a:ext cx="8162925" cy="762000"/>
          </a:xfrm>
        </p:spPr>
        <p:txBody>
          <a:bodyPr/>
          <a:lstStyle/>
          <a:p>
            <a:pPr eaLnBrk="1" hangingPunct="1"/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Патофизиологија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905000"/>
            <a:ext cx="8185150" cy="4495800"/>
          </a:xfrm>
        </p:spPr>
        <p:txBody>
          <a:bodyPr>
            <a:normAutofit/>
          </a:bodyPr>
          <a:lstStyle/>
          <a:p>
            <a:pPr marL="0" indent="4763" algn="just" eaLnBrk="1" hangingPunct="1">
              <a:buFont typeface="Wingdings" pitchFamily="2" charset="2"/>
              <a:buNone/>
            </a:pPr>
            <a:r>
              <a:rPr lang="en-US" sz="1800" dirty="0" smtClean="0">
                <a:latin typeface="TimesRoman" pitchFamily="2" charset="0"/>
                <a:cs typeface="Times New Roman" pitchFamily="18" charset="0"/>
              </a:rPr>
              <a:t>	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Васкуларни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ендотел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орган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огромне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површине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око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500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sz="18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Ендотелне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ћелије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налазе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циркулишуће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крви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глатке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мускулатуре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крвних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судова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граници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изме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ђ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васкуларног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екстраваскуларног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простора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4763" algn="just" eaLnBrk="1" hangingPunct="1">
              <a:buFont typeface="Wingdings" pitchFamily="2" charset="2"/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Ендотел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бројне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метаболи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ке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ендокрине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функције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производи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лу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ења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доспевају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4763" algn="just" eaLnBrk="1" hangingPunct="1">
              <a:buFont typeface="Wingdings" pitchFamily="2" charset="2"/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    </a:t>
            </a:r>
          </a:p>
          <a:p>
            <a:pPr marL="0" indent="4763" algn="just" eaLnBrk="1" hangingPunct="1">
              <a:buFont typeface="Wingdings" pitchFamily="2" charset="2"/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sz="1800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Луминално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лумен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крвних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судова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делујући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уобличене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елементе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састојке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плазме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васкуларног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Али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ћелије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крви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састојци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палзме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такође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делују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ћелије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ендотела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својим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продуктима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простациклин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НО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аденозин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ПГЕ</a:t>
            </a:r>
            <a:r>
              <a:rPr lang="en-US" sz="1800" baseline="-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);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регулише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хемостазу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763" algn="just" eaLnBrk="1" hangingPunct="1">
              <a:buFont typeface="Wingdings" pitchFamily="2" charset="2"/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sz="1800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Аблуминално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субендотелне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структуре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зида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крвог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суда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околне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екстраваскуларне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структуре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тај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регулишу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васкуларни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тонус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помоћу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вазоконстрикторних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ендотелни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ангиотензин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II,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тромбо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ан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1800" baseline="-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вазодилататорних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агенаса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простациклин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Аденозин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ЕНДРФ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НО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.....)</a:t>
            </a:r>
          </a:p>
          <a:p>
            <a:pPr marL="0" indent="4763" eaLnBrk="1" hangingPunct="1">
              <a:buFont typeface="Wingdings" pitchFamily="2" charset="2"/>
              <a:buNone/>
            </a:pPr>
            <a:endParaRPr lang="en-US" sz="1800" dirty="0" smtClean="0">
              <a:latin typeface="TimesRoman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43000" y="2057400"/>
            <a:ext cx="7620000" cy="12954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Старије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35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година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Вишеротке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Без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пренаталне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контроле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Неудате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51" name="Rectangle 4"/>
          <p:cNvSpPr>
            <a:spLocks noGrp="1" noChangeArrowheads="1"/>
          </p:cNvSpPr>
          <p:nvPr>
            <p:ph type="title"/>
          </p:nvPr>
        </p:nvSpPr>
        <p:spPr>
          <a:xfrm>
            <a:off x="871538" y="1166813"/>
            <a:ext cx="8162925" cy="457200"/>
          </a:xfrm>
          <a:noFill/>
        </p:spPr>
        <p:txBody>
          <a:bodyPr/>
          <a:lstStyle/>
          <a:p>
            <a:pPr eaLnBrk="1" hangingPunct="1"/>
            <a:r>
              <a:rPr lang="sr-Cyrl-CS" sz="2400" b="1" smtClean="0">
                <a:latin typeface="TimesRoman" pitchFamily="2" charset="0"/>
                <a:cs typeface="Times New Roman" pitchFamily="18" charset="0"/>
              </a:rPr>
              <a:t>Фактори</a:t>
            </a:r>
            <a:r>
              <a:rPr lang="en-US" sz="2400" b="1" smtClean="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400" b="1" smtClean="0">
                <a:latin typeface="TimesRoman" pitchFamily="2" charset="0"/>
                <a:cs typeface="Times New Roman" pitchFamily="18" charset="0"/>
              </a:rPr>
              <a:t>ризика</a:t>
            </a:r>
            <a:r>
              <a:rPr lang="en-US" sz="2400" b="1" smtClean="0">
                <a:latin typeface="TimesRoman" pitchFamily="2" charset="0"/>
                <a:cs typeface="Times New Roman" pitchFamily="18" charset="0"/>
              </a:rPr>
              <a:t> </a:t>
            </a:r>
          </a:p>
        </p:txBody>
      </p:sp>
      <p:sp>
        <p:nvSpPr>
          <p:cNvPr id="53252" name="Rectangle 6"/>
          <p:cNvSpPr>
            <a:spLocks noChangeArrowheads="1"/>
          </p:cNvSpPr>
          <p:nvPr/>
        </p:nvSpPr>
        <p:spPr bwMode="auto">
          <a:xfrm>
            <a:off x="990600" y="3902075"/>
            <a:ext cx="78486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just"/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есталост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					1:12 	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Источна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Африка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Регионално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зависна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Ризик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					1:4000 	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Северна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Европа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Смањење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матерналне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смртности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једне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главних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циљева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могуће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превенирати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25%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трудноћом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условљених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смрти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мајке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широко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примењују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основне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компоненте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опстретичког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збрињавања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53" name="AutoShape 7"/>
          <p:cNvSpPr>
            <a:spLocks noChangeArrowheads="1"/>
          </p:cNvSpPr>
          <p:nvPr/>
        </p:nvSpPr>
        <p:spPr bwMode="auto">
          <a:xfrm flipH="1">
            <a:off x="4427538" y="4419600"/>
            <a:ext cx="1058862" cy="457200"/>
          </a:xfrm>
          <a:prstGeom prst="chevron">
            <a:avLst>
              <a:gd name="adj" fmla="val 23159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43000" y="2209800"/>
            <a:ext cx="7620000" cy="2443336"/>
          </a:xfrm>
        </p:spPr>
        <p:txBody>
          <a:bodyPr>
            <a:normAutofit/>
          </a:bodyPr>
          <a:lstStyle/>
          <a:p>
            <a:pPr marL="533400" indent="-533400" algn="just" eaLnBrk="1" hangingPunct="1">
              <a:lnSpc>
                <a:spcPct val="90000"/>
              </a:lnSpc>
              <a:buFont typeface="Wingdings" pitchFamily="2" charset="2"/>
              <a:buAutoNum type="alphaUcPeriod"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Антибиотика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парентерално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итоцина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антиконвулзива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533400" indent="-533400" algn="just" eaLnBrk="1" hangingPunct="1">
              <a:lnSpc>
                <a:spcPct val="90000"/>
              </a:lnSpc>
              <a:buFont typeface="Wingdings" pitchFamily="2" charset="2"/>
              <a:buAutoNum type="alphaUcPeriod"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Вештина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мануелну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екстракцију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постељице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неопходно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533400" indent="-533400" algn="just" eaLnBrk="1" hangingPunct="1">
              <a:lnSpc>
                <a:spcPct val="90000"/>
              </a:lnSpc>
              <a:buFont typeface="Wingdings" pitchFamily="2" charset="2"/>
              <a:buAutoNum type="alphaUcPeriod"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Вештина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одстрањење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заосталих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делова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плодових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овојака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постељице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33400" indent="-533400" algn="just" eaLnBrk="1" hangingPunct="1">
              <a:lnSpc>
                <a:spcPct val="90000"/>
              </a:lnSpc>
              <a:buFont typeface="Wingdings" pitchFamily="2" charset="2"/>
              <a:buAutoNum type="alphaUcPeriod"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Вештина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омогући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асистирани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вагинални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портођај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ваццум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форцепс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990600" y="1798638"/>
            <a:ext cx="81629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just"/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подразумева</a:t>
            </a:r>
            <a:r>
              <a:rPr lang="en-U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могућност</a:t>
            </a:r>
            <a:r>
              <a:rPr lang="en-US" sz="20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примене</a:t>
            </a:r>
            <a:r>
              <a:rPr lang="en-US" sz="2000" b="1" dirty="0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 </a:t>
            </a:r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title"/>
          </p:nvPr>
        </p:nvSpPr>
        <p:spPr>
          <a:xfrm>
            <a:off x="871538" y="1166813"/>
            <a:ext cx="8162925" cy="457200"/>
          </a:xfrm>
          <a:noFill/>
        </p:spPr>
        <p:txBody>
          <a:bodyPr/>
          <a:lstStyle/>
          <a:p>
            <a:pPr eaLnBrk="1" hangingPunct="1"/>
            <a:r>
              <a:rPr lang="sr-Cyrl-CS" sz="2400" b="1" dirty="0" smtClean="0">
                <a:latin typeface="TimesRoman" pitchFamily="2" charset="0"/>
                <a:cs typeface="Times New Roman" pitchFamily="18" charset="0"/>
              </a:rPr>
              <a:t>Превенција</a:t>
            </a:r>
            <a:r>
              <a:rPr lang="en-US" sz="2400" b="1" dirty="0" smtClean="0">
                <a:latin typeface="TimesRoman" pitchFamily="2" charset="0"/>
                <a:cs typeface="Times New Roman" pitchFamily="18" charset="0"/>
              </a:rPr>
              <a:t> </a:t>
            </a:r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1143000" y="5319713"/>
            <a:ext cx="762000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AutoNum type="alphaUcPeriod" startAt="5"/>
            </a:pP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трансфузију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крви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AutoNum type="alphaUcPeriod" startAt="5"/>
            </a:pP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оперативно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завр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авање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трудноће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СЦ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54278" name="Rectangle 6"/>
          <p:cNvSpPr>
            <a:spLocks noChangeArrowheads="1"/>
          </p:cNvSpPr>
          <p:nvPr/>
        </p:nvSpPr>
        <p:spPr bwMode="auto">
          <a:xfrm>
            <a:off x="990600" y="4908550"/>
            <a:ext cx="81629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just"/>
            <a:r>
              <a:rPr lang="sr-Cyrl-CS" sz="2000" b="1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Треба</a:t>
            </a:r>
            <a:r>
              <a:rPr lang="en-US" sz="2000" b="1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000" b="1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обезбедити</a:t>
            </a:r>
            <a:r>
              <a:rPr lang="en-US" sz="2000" b="1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2000" b="1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услове</a:t>
            </a:r>
            <a:r>
              <a:rPr lang="en-US" sz="2000" b="1">
                <a:solidFill>
                  <a:schemeClr val="hlink"/>
                </a:solidFill>
                <a:latin typeface="TimesRoman" pitchFamily="2" charset="0"/>
                <a:cs typeface="Times New Roman" pitchFamily="18" charset="0"/>
              </a:rPr>
              <a:t>: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219200"/>
          </a:xfrm>
        </p:spPr>
        <p:txBody>
          <a:bodyPr/>
          <a:lstStyle/>
          <a:p>
            <a:r>
              <a:rPr lang="en-US" sz="3200" b="1" dirty="0"/>
              <a:t>			</a:t>
            </a:r>
            <a:r>
              <a:rPr lang="sr-Cyrl-CS" sz="3200" b="1" dirty="0" smtClean="0"/>
              <a:t>Плацента</a:t>
            </a:r>
            <a:r>
              <a:rPr lang="sr-Latn-CS" sz="3200" b="1" dirty="0" smtClean="0"/>
              <a:t> </a:t>
            </a:r>
            <a:r>
              <a:rPr lang="sr-Cyrl-CS" sz="3200" b="1" dirty="0" smtClean="0"/>
              <a:t>превиа</a:t>
            </a:r>
            <a:r>
              <a:rPr lang="sr-Latn-CS" sz="3200" b="1" dirty="0"/>
              <a:t/>
            </a:r>
            <a:br>
              <a:rPr lang="sr-Latn-CS" sz="3200" b="1" dirty="0"/>
            </a:br>
            <a:r>
              <a:rPr lang="en-US" sz="3200" b="1" dirty="0"/>
              <a:t>		</a:t>
            </a:r>
            <a:r>
              <a:rPr lang="sr-Cyrl-CS" sz="2400" b="1" dirty="0" smtClean="0"/>
              <a:t>Инциденца</a:t>
            </a:r>
            <a:r>
              <a:rPr lang="sr-Latn-CS" sz="2400" b="1" dirty="0" smtClean="0"/>
              <a:t> </a:t>
            </a:r>
            <a:r>
              <a:rPr lang="sr-Latn-CS" sz="2400" b="1" dirty="0"/>
              <a:t>– 1/200-400 </a:t>
            </a:r>
            <a:r>
              <a:rPr lang="sr-Cyrl-CS" sz="2400" b="1" dirty="0" smtClean="0"/>
              <a:t>порођаја</a:t>
            </a:r>
            <a:endParaRPr lang="en-GB" sz="24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72400" cy="5257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sr-Latn-CS" sz="2400" dirty="0"/>
              <a:t>		</a:t>
            </a:r>
            <a:r>
              <a:rPr lang="sr-Cyrl-CS" sz="2800" b="1" dirty="0" smtClean="0"/>
              <a:t>Фактори</a:t>
            </a:r>
            <a:r>
              <a:rPr lang="sr-Latn-CS" sz="2800" b="1" dirty="0" smtClean="0"/>
              <a:t> </a:t>
            </a:r>
            <a:r>
              <a:rPr lang="sr-Cyrl-CS" sz="2800" b="1" dirty="0" smtClean="0"/>
              <a:t>ризика</a:t>
            </a:r>
            <a:r>
              <a:rPr lang="sr-Latn-CS" sz="2800" b="1" dirty="0" smtClean="0"/>
              <a:t>:</a:t>
            </a:r>
            <a:endParaRPr lang="sr-Latn-CS" sz="2800" b="1" dirty="0"/>
          </a:p>
          <a:p>
            <a:r>
              <a:rPr lang="sr-Cyrl-CS" sz="2400" dirty="0" smtClean="0"/>
              <a:t>вишеротке</a:t>
            </a:r>
            <a:endParaRPr lang="sr-Latn-CS" sz="2400" dirty="0"/>
          </a:p>
          <a:p>
            <a:r>
              <a:rPr lang="sr-Cyrl-CS" sz="2400" dirty="0" smtClean="0"/>
              <a:t>старије</a:t>
            </a:r>
            <a:r>
              <a:rPr lang="sr-Latn-CS" sz="2400" dirty="0" smtClean="0"/>
              <a:t> </a:t>
            </a:r>
            <a:r>
              <a:rPr lang="sr-Cyrl-CS" sz="2400" dirty="0" smtClean="0"/>
              <a:t>прворотке</a:t>
            </a:r>
            <a:endParaRPr lang="sr-Latn-CS" sz="2400" dirty="0"/>
          </a:p>
          <a:p>
            <a:endParaRPr lang="sr-Latn-CS" sz="2400" dirty="0"/>
          </a:p>
          <a:p>
            <a:pPr>
              <a:buFont typeface="Wingdings" pitchFamily="2" charset="2"/>
              <a:buNone/>
            </a:pPr>
            <a:r>
              <a:rPr lang="sr-Latn-CS" sz="2400" dirty="0"/>
              <a:t>		</a:t>
            </a:r>
            <a:r>
              <a:rPr lang="sr-Cyrl-CS" sz="2800" b="1" dirty="0" smtClean="0"/>
              <a:t>Класификација</a:t>
            </a:r>
            <a:r>
              <a:rPr lang="sr-Latn-CS" sz="2800" b="1" dirty="0" smtClean="0"/>
              <a:t>:</a:t>
            </a:r>
            <a:endParaRPr lang="sr-Latn-CS" sz="2800" b="1" dirty="0"/>
          </a:p>
          <a:p>
            <a:r>
              <a:rPr lang="sr-Cyrl-CS" sz="2400" b="1" dirty="0" smtClean="0"/>
              <a:t>ниско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усађена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постељица</a:t>
            </a:r>
            <a:endParaRPr lang="sr-Latn-CS" sz="2400" b="1" dirty="0"/>
          </a:p>
          <a:p>
            <a:r>
              <a:rPr lang="sr-Cyrl-CS" sz="2400" dirty="0" smtClean="0"/>
              <a:t>ивична</a:t>
            </a:r>
            <a:r>
              <a:rPr lang="sr-Latn-CS" sz="2400" dirty="0" smtClean="0"/>
              <a:t> </a:t>
            </a:r>
            <a:r>
              <a:rPr lang="sr-Cyrl-CS" sz="2400" dirty="0" smtClean="0"/>
              <a:t>постељица</a:t>
            </a:r>
            <a:r>
              <a:rPr lang="sr-Latn-CS" sz="2400" dirty="0" smtClean="0"/>
              <a:t> </a:t>
            </a:r>
            <a:r>
              <a:rPr lang="sr-Latn-CS" sz="2400" b="1" dirty="0" smtClean="0"/>
              <a:t>(</a:t>
            </a:r>
            <a:r>
              <a:rPr lang="sr-Cyrl-CS" sz="2400" b="1" dirty="0" smtClean="0"/>
              <a:t>плац</a:t>
            </a:r>
            <a:r>
              <a:rPr lang="sr-Latn-CS" sz="2400" b="1" dirty="0" smtClean="0"/>
              <a:t>. </a:t>
            </a:r>
            <a:r>
              <a:rPr lang="sr-Cyrl-CS" sz="2400" b="1" dirty="0" smtClean="0"/>
              <a:t>превиа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маргиналис</a:t>
            </a:r>
            <a:r>
              <a:rPr lang="sr-Latn-CS" sz="2400" b="1" dirty="0" smtClean="0"/>
              <a:t>)</a:t>
            </a:r>
            <a:endParaRPr lang="sr-Latn-CS" sz="2400" b="1" dirty="0"/>
          </a:p>
          <a:p>
            <a:r>
              <a:rPr lang="sr-Cyrl-CS" sz="2400" dirty="0" smtClean="0"/>
              <a:t>делимична</a:t>
            </a:r>
            <a:r>
              <a:rPr lang="sr-Latn-CS" sz="2400" dirty="0" smtClean="0"/>
              <a:t> (</a:t>
            </a:r>
            <a:r>
              <a:rPr lang="sr-Cyrl-CS" sz="2400" dirty="0" smtClean="0"/>
              <a:t>латерална</a:t>
            </a:r>
            <a:r>
              <a:rPr lang="sr-Latn-CS" sz="2400" dirty="0" smtClean="0"/>
              <a:t> </a:t>
            </a:r>
            <a:r>
              <a:rPr lang="sr-Cyrl-CS" sz="2400" dirty="0" smtClean="0"/>
              <a:t>постељица</a:t>
            </a:r>
            <a:r>
              <a:rPr lang="sr-Latn-CS" sz="2400" dirty="0" smtClean="0"/>
              <a:t>) </a:t>
            </a:r>
            <a:r>
              <a:rPr lang="sr-Latn-CS" sz="2400" dirty="0"/>
              <a:t>– </a:t>
            </a:r>
            <a:r>
              <a:rPr lang="sr-Cyrl-CS" sz="2400" b="1" dirty="0" smtClean="0"/>
              <a:t>плац</a:t>
            </a:r>
            <a:r>
              <a:rPr lang="sr-Latn-CS" sz="2400" b="1" dirty="0" smtClean="0"/>
              <a:t>. </a:t>
            </a:r>
            <a:r>
              <a:rPr lang="sr-Cyrl-CS" sz="2400" b="1" dirty="0" smtClean="0"/>
              <a:t>превиа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партиалис</a:t>
            </a:r>
            <a:endParaRPr lang="sr-Latn-CS" sz="2400" b="1" dirty="0"/>
          </a:p>
          <a:p>
            <a:r>
              <a:rPr lang="sr-Cyrl-CS" sz="2400" dirty="0" smtClean="0"/>
              <a:t>централна</a:t>
            </a:r>
            <a:r>
              <a:rPr lang="sr-Latn-CS" sz="2400" dirty="0" smtClean="0"/>
              <a:t> </a:t>
            </a:r>
            <a:r>
              <a:rPr lang="sr-Cyrl-CS" sz="2400" dirty="0" smtClean="0"/>
              <a:t>постељица</a:t>
            </a:r>
            <a:r>
              <a:rPr lang="sr-Latn-CS" sz="2400" dirty="0" smtClean="0"/>
              <a:t> </a:t>
            </a:r>
            <a:r>
              <a:rPr lang="sr-Latn-CS" sz="2400" b="1" dirty="0" smtClean="0"/>
              <a:t>(</a:t>
            </a:r>
            <a:r>
              <a:rPr lang="sr-Cyrl-CS" sz="2400" b="1" dirty="0" smtClean="0"/>
              <a:t>плац</a:t>
            </a:r>
            <a:r>
              <a:rPr lang="sr-Latn-CS" sz="2400" b="1" dirty="0" smtClean="0"/>
              <a:t>. </a:t>
            </a:r>
            <a:r>
              <a:rPr lang="sr-Cyrl-CS" sz="2400" b="1" dirty="0" smtClean="0"/>
              <a:t>превиа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централис</a:t>
            </a:r>
            <a:r>
              <a:rPr lang="sr-Latn-CS" sz="2400" b="1" dirty="0" smtClean="0"/>
              <a:t>)</a:t>
            </a:r>
            <a:endParaRPr lang="sr-Latn-CS" sz="2400" b="1" dirty="0"/>
          </a:p>
          <a:p>
            <a:r>
              <a:rPr lang="sr-Cyrl-CS" sz="2400" b="1" dirty="0" smtClean="0"/>
              <a:t>Плацента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превиа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истхмицо</a:t>
            </a:r>
            <a:r>
              <a:rPr lang="sr-Latn-CS" sz="2400" b="1" dirty="0" smtClean="0"/>
              <a:t>-</a:t>
            </a:r>
            <a:r>
              <a:rPr lang="sr-Cyrl-CS" sz="2400" b="1" dirty="0" smtClean="0"/>
              <a:t>цервицалис</a:t>
            </a:r>
            <a:endParaRPr lang="en-GB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2562" name="Object 2"/>
          <p:cNvGraphicFramePr>
            <a:graphicFrameLocks noGrp="1" noChangeAspect="1"/>
          </p:cNvGraphicFramePr>
          <p:nvPr>
            <p:ph/>
          </p:nvPr>
        </p:nvGraphicFramePr>
        <p:xfrm>
          <a:off x="0" y="381000"/>
          <a:ext cx="9144000" cy="541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" name="Photo Editor Photo" r:id="rId3" imgW="4038095" imgH="2285714" progId="">
                  <p:embed/>
                </p:oleObj>
              </mc:Choice>
              <mc:Fallback>
                <p:oleObj name="Photo Editor Photo" r:id="rId3" imgW="4038095" imgH="2285714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81000"/>
                        <a:ext cx="9144000" cy="541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3587" name="Object 3"/>
          <p:cNvGraphicFramePr>
            <a:graphicFrameLocks noGrp="1" noChangeAspect="1"/>
          </p:cNvGraphicFramePr>
          <p:nvPr>
            <p:ph/>
          </p:nvPr>
        </p:nvGraphicFramePr>
        <p:xfrm>
          <a:off x="0" y="0"/>
          <a:ext cx="9144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" name="Photo Editor Photo" r:id="rId3" imgW="1428949" imgH="1142857" progId="">
                  <p:embed/>
                </p:oleObj>
              </mc:Choice>
              <mc:Fallback>
                <p:oleObj name="Photo Editor Photo" r:id="rId3" imgW="1428949" imgH="1142857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lum bright="-6000" contrast="48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5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3522" name="Object 2"/>
          <p:cNvGraphicFramePr>
            <a:graphicFrameLocks noChangeAspect="1"/>
          </p:cNvGraphicFramePr>
          <p:nvPr/>
        </p:nvGraphicFramePr>
        <p:xfrm>
          <a:off x="1524000" y="0"/>
          <a:ext cx="58674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9" name="Photo Editor Photo" r:id="rId3" imgW="3048426" imgH="3809524" progId="">
                  <p:embed/>
                </p:oleObj>
              </mc:Choice>
              <mc:Fallback>
                <p:oleObj name="Photo Editor Photo" r:id="rId3" imgW="3048426" imgH="3809524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0"/>
                        <a:ext cx="58674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4546" name="Object 2"/>
          <p:cNvGraphicFramePr>
            <a:graphicFrameLocks noChangeAspect="1"/>
          </p:cNvGraphicFramePr>
          <p:nvPr/>
        </p:nvGraphicFramePr>
        <p:xfrm>
          <a:off x="1371600" y="0"/>
          <a:ext cx="66294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3" name="Photo Editor Photo" r:id="rId3" imgW="3048426" imgH="3809524" progId="">
                  <p:embed/>
                </p:oleObj>
              </mc:Choice>
              <mc:Fallback>
                <p:oleObj name="Photo Editor Photo" r:id="rId3" imgW="3048426" imgH="3809524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0"/>
                        <a:ext cx="66294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914400"/>
          </a:xfrm>
        </p:spPr>
        <p:txBody>
          <a:bodyPr/>
          <a:lstStyle/>
          <a:p>
            <a:r>
              <a:rPr lang="en-US" sz="3200" b="1" dirty="0"/>
              <a:t>			</a:t>
            </a:r>
            <a:r>
              <a:rPr lang="sr-Cyrl-CS" sz="3200" b="1" dirty="0" smtClean="0"/>
              <a:t>Етиол</a:t>
            </a:r>
            <a:r>
              <a:rPr lang="sr-Latn-CS" sz="3200" b="1" dirty="0" smtClean="0"/>
              <a:t>o</a:t>
            </a:r>
            <a:r>
              <a:rPr lang="sr-Cyrl-CS" sz="3200" b="1" dirty="0" smtClean="0"/>
              <a:t>гија</a:t>
            </a:r>
            <a:endParaRPr lang="en-GB" sz="3200" b="1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14400"/>
            <a:ext cx="8458200" cy="51816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Latn-CS" sz="2800" dirty="0"/>
              <a:t>		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Матернални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узроци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sr-Latn-CS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јаке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брзе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контракције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материце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млитава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материца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ожиљци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материци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предходних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операција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киретажа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тумори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тела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материце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малформације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материце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Latn-CS" sz="2800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Ембрионални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узроци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sr-Latn-CS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касно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стицање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имплантационе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способности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тежина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ембриона</a:t>
            </a:r>
            <a:endParaRPr lang="en-GB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228600"/>
            <a:ext cx="7924800" cy="7010400"/>
          </a:xfrm>
        </p:spPr>
        <p:txBody>
          <a:bodyPr/>
          <a:lstStyle/>
          <a:p>
            <a:r>
              <a:rPr lang="en-US" sz="2800" b="1" dirty="0"/>
              <a:t>		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Патогенеза</a:t>
            </a:r>
            <a:r>
              <a:rPr lang="sr-Latn-CS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CS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>
                <a:latin typeface="Times New Roman" pitchFamily="18" charset="0"/>
                <a:cs typeface="Times New Roman" pitchFamily="18" charset="0"/>
              </a:rPr>
            </a:b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Нидација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ембриона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истмични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део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материце</a:t>
            </a:r>
            <a:r>
              <a:rPr lang="sr-Latn-CS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CS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CS" sz="2400" dirty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>
                <a:latin typeface="Times New Roman" pitchFamily="18" charset="0"/>
                <a:cs typeface="Times New Roman" pitchFamily="18" charset="0"/>
              </a:rPr>
            </a:b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Продор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чупица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матерични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мишић</a:t>
            </a:r>
            <a:r>
              <a:rPr lang="sr-Latn-CS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CS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sr-Latn-CS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CS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Истмични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део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материце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изглед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кавернозног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синуса</a:t>
            </a:r>
            <a:r>
              <a:rPr lang="sr-Latn-CS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CS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мању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контрактилност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растегљивост</a:t>
            </a:r>
            <a:r>
              <a:rPr lang="sr-Latn-CS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CS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sr-Latn-CS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CS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Обилно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крварење</a:t>
            </a:r>
            <a:r>
              <a:rPr lang="sr-Latn-CS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CS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sr-Latn-CS" sz="2400" dirty="0"/>
              <a:t/>
            </a:r>
            <a:br>
              <a:rPr lang="sr-Latn-CS" sz="2400" dirty="0"/>
            </a:br>
            <a:endParaRPr lang="en-GB" sz="2400" dirty="0"/>
          </a:p>
        </p:txBody>
      </p:sp>
      <p:sp>
        <p:nvSpPr>
          <p:cNvPr id="325635" name="AutoShape 3"/>
          <p:cNvSpPr>
            <a:spLocks noChangeArrowheads="1"/>
          </p:cNvSpPr>
          <p:nvPr/>
        </p:nvSpPr>
        <p:spPr bwMode="auto">
          <a:xfrm>
            <a:off x="0" y="1828800"/>
            <a:ext cx="914400" cy="838200"/>
          </a:xfrm>
          <a:prstGeom prst="curvedRightArrow">
            <a:avLst>
              <a:gd name="adj1" fmla="val 20000"/>
              <a:gd name="adj2" fmla="val 40000"/>
              <a:gd name="adj3" fmla="val 3636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5636" name="AutoShape 4"/>
          <p:cNvSpPr>
            <a:spLocks noChangeArrowheads="1"/>
          </p:cNvSpPr>
          <p:nvPr/>
        </p:nvSpPr>
        <p:spPr bwMode="auto">
          <a:xfrm>
            <a:off x="6934200" y="3048000"/>
            <a:ext cx="990600" cy="762000"/>
          </a:xfrm>
          <a:prstGeom prst="curvedLeftArrow">
            <a:avLst>
              <a:gd name="adj1" fmla="val 20000"/>
              <a:gd name="adj2" fmla="val 40000"/>
              <a:gd name="adj3" fmla="val 4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5637" name="AutoShape 5"/>
          <p:cNvSpPr>
            <a:spLocks noChangeArrowheads="1"/>
          </p:cNvSpPr>
          <p:nvPr/>
        </p:nvSpPr>
        <p:spPr bwMode="auto">
          <a:xfrm>
            <a:off x="228600" y="4191000"/>
            <a:ext cx="609600" cy="1066800"/>
          </a:xfrm>
          <a:prstGeom prst="curvedRightArrow">
            <a:avLst>
              <a:gd name="adj1" fmla="val 35000"/>
              <a:gd name="adj2" fmla="val 7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5638" name="AutoShape 6"/>
          <p:cNvSpPr>
            <a:spLocks noChangeArrowheads="1"/>
          </p:cNvSpPr>
          <p:nvPr/>
        </p:nvSpPr>
        <p:spPr bwMode="auto">
          <a:xfrm>
            <a:off x="7391400" y="5410200"/>
            <a:ext cx="914400" cy="1143000"/>
          </a:xfrm>
          <a:prstGeom prst="curvedLeftArrow">
            <a:avLst>
              <a:gd name="adj1" fmla="val 25000"/>
              <a:gd name="adj2" fmla="val 5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677863"/>
            <a:ext cx="8162925" cy="946150"/>
          </a:xfrm>
        </p:spPr>
        <p:txBody>
          <a:bodyPr/>
          <a:lstStyle/>
          <a:p>
            <a:pPr eaLnBrk="1" hangingPunct="1"/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Системски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поремећај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хомеостазе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започет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нивоу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васкуларног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ендотела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905000"/>
            <a:ext cx="7804150" cy="3886200"/>
          </a:xfrm>
        </p:spPr>
        <p:txBody>
          <a:bodyPr/>
          <a:lstStyle/>
          <a:p>
            <a:pPr algn="just" eaLnBrk="1" hangingPunct="1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Васкулитис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Генерализовани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вазоспазам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Васкуларне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лезије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многим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органима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Активација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коагулације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Поремећај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хемостазе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Поремећај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односа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простациклин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тромбоксан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Поремећај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односа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витамина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липидни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пероксид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Повећање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синтезе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ендотелина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1</a:t>
            </a:r>
          </a:p>
          <a:p>
            <a:pPr algn="just" eaLnBrk="1" hangingPunct="1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Повећана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сензиртивност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ангиотензин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II</a:t>
            </a:r>
          </a:p>
          <a:p>
            <a:pPr algn="just" eaLnBrk="1" hangingPunct="1"/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Пад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вредности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релаксирејућег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чиниоца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ендотелног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порекла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981075" y="5791200"/>
            <a:ext cx="81629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r>
              <a:rPr lang="en-US" sz="2000" b="1" dirty="0">
                <a:latin typeface="TimesRoman" pitchFamily="2" charset="0"/>
                <a:cs typeface="Times New Roman" pitchFamily="18" charset="0"/>
              </a:rPr>
              <a:t>	</a:t>
            </a:r>
            <a:r>
              <a:rPr lang="sr-Cyrl-CS" sz="2000" b="1" dirty="0">
                <a:latin typeface="Times New Roman" pitchFamily="18" charset="0"/>
                <a:cs typeface="Times New Roman" pitchFamily="18" charset="0"/>
              </a:rPr>
              <a:t>ПИХ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  <a:cs typeface="Times New Roman" pitchFamily="18" charset="0"/>
              </a:rPr>
              <a:t>системско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  <a:cs typeface="Times New Roman" pitchFamily="18" charset="0"/>
              </a:rPr>
              <a:t>обољење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  <a:cs typeface="Times New Roman" pitchFamily="18" charset="0"/>
              </a:rPr>
              <a:t>компликацијама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 smtClean="0">
                <a:latin typeface="Times New Roman" pitchFamily="18" charset="0"/>
                <a:cs typeface="Times New Roman" pitchFamily="18" charset="0"/>
              </a:rPr>
              <a:t>различитим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  <a:cs typeface="Times New Roman" pitchFamily="18" charset="0"/>
              </a:rPr>
              <a:t>органима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  <a:cs typeface="Times New Roman" pitchFamily="18" charset="0"/>
              </a:rPr>
              <a:t>органским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  <a:cs typeface="Times New Roman" pitchFamily="18" charset="0"/>
              </a:rPr>
              <a:t>системима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			</a:t>
            </a:r>
            <a:r>
              <a:rPr lang="sr-Cyrl-CS" sz="3600" b="1" dirty="0" smtClean="0">
                <a:latin typeface="Times New Roman" pitchFamily="18" charset="0"/>
                <a:cs typeface="Times New Roman" pitchFamily="18" charset="0"/>
              </a:rPr>
              <a:t>Клиничка</a:t>
            </a:r>
            <a:r>
              <a:rPr lang="sr-Latn-C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b="1" dirty="0" smtClean="0">
                <a:latin typeface="Times New Roman" pitchFamily="18" charset="0"/>
                <a:cs typeface="Times New Roman" pitchFamily="18" charset="0"/>
              </a:rPr>
              <a:t>слика</a:t>
            </a:r>
            <a:endParaRPr lang="en-GB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6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458200" cy="4114800"/>
          </a:xfrm>
        </p:spPr>
        <p:txBody>
          <a:bodyPr/>
          <a:lstStyle/>
          <a:p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Крварење</a:t>
            </a:r>
            <a:endParaRPr lang="sr-Latn-CS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sr-Latn-CS" dirty="0">
                <a:latin typeface="Times New Roman" pitchFamily="18" charset="0"/>
                <a:cs typeface="Times New Roman" pitchFamily="18" charset="0"/>
              </a:rPr>
              <a:t>		-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чиста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мира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често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сну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Latn-CS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sr-Latn-CS" dirty="0">
                <a:latin typeface="Times New Roman" pitchFamily="18" charset="0"/>
                <a:cs typeface="Times New Roman" pitchFamily="18" charset="0"/>
              </a:rPr>
              <a:t>		-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нема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болова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трбуху</a:t>
            </a:r>
            <a:endParaRPr lang="sr-Latn-CS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sr-Latn-CS" dirty="0">
                <a:latin typeface="Times New Roman" pitchFamily="18" charset="0"/>
                <a:cs typeface="Times New Roman" pitchFamily="18" charset="0"/>
              </a:rPr>
              <a:t>		-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крв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свежа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светлоцрвена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коагулише</a:t>
            </a:r>
            <a:endParaRPr lang="sr-Latn-CS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Анемија</a:t>
            </a:r>
            <a:endParaRPr lang="sr-Latn-CS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Фетална</a:t>
            </a:r>
            <a:r>
              <a:rPr lang="sr-Latn-C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патња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762000"/>
          </a:xfrm>
        </p:spPr>
        <p:txBody>
          <a:bodyPr/>
          <a:lstStyle/>
          <a:p>
            <a:r>
              <a:rPr lang="en-US" sz="3200" b="1" dirty="0"/>
              <a:t>			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Дијагноза</a:t>
            </a:r>
            <a:endParaRPr lang="en-GB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6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219200"/>
            <a:ext cx="4191000" cy="4876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sr-Latn-CS" dirty="0"/>
              <a:t>	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Акушерски</a:t>
            </a:r>
            <a:r>
              <a:rPr lang="sr-Latn-C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преглед</a:t>
            </a:r>
            <a:endParaRPr lang="sr-Latn-CS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спекулумом</a:t>
            </a:r>
            <a:endParaRPr lang="sr-Latn-CS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обилно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крварење</a:t>
            </a:r>
            <a:endParaRPr lang="sr-Latn-CS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коагулуми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вагини</a:t>
            </a:r>
            <a:endParaRPr lang="sr-Latn-CS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материца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мирног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тонуса</a:t>
            </a:r>
            <a:endParaRPr lang="sr-Latn-CS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sr-Latn-CS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sr-Latn-CS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Кардиотокографски</a:t>
            </a:r>
            <a:r>
              <a:rPr lang="sr-Latn-C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запис</a:t>
            </a:r>
            <a:endParaRPr lang="sr-Latn-CS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фетална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тахикардија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68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295400"/>
            <a:ext cx="4495800" cy="51816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Latn-CS" sz="3200" b="1" dirty="0"/>
              <a:t>	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Ултразвучни</a:t>
            </a:r>
            <a:r>
              <a:rPr lang="sr-Latn-C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налаз</a:t>
            </a:r>
            <a:endParaRPr lang="sr-Latn-CS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постељица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испред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предњачећег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дела</a:t>
            </a:r>
            <a:endParaRPr lang="sr-Latn-CS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коси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попречни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положај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плода</a:t>
            </a:r>
            <a:endParaRPr lang="sr-Latn-CS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Latn-CS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Latn-CS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Latn-CS" sz="32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Лабораторијске</a:t>
            </a:r>
            <a:r>
              <a:rPr lang="sr-Latn-C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анализе</a:t>
            </a:r>
            <a:endParaRPr lang="sr-Latn-CS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Интерреакција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свежу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крв</a:t>
            </a:r>
            <a:endParaRPr lang="sr-Latn-CS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крвна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слика</a:t>
            </a:r>
            <a:endParaRPr lang="sr-Latn-CS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фактори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коагулације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/>
              <a:t>	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Диференцијална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дијагноза</a:t>
            </a:r>
            <a:endParaRPr lang="en-GB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8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763000" cy="4114800"/>
          </a:xfrm>
        </p:spPr>
        <p:txBody>
          <a:bodyPr/>
          <a:lstStyle/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превремено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одлубљење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нормално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усађене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постељице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предњачећи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крвни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судови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плодовим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овојцима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sr-Latn-CS" sz="2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васа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превиа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руптура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утеруса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вагинално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крварење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проширене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вене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вагине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вулве</a:t>
            </a:r>
            <a:endParaRPr lang="en-GB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838200"/>
          </a:xfrm>
        </p:spPr>
        <p:txBody>
          <a:bodyPr/>
          <a:lstStyle/>
          <a:p>
            <a:r>
              <a:rPr lang="en-US" sz="3200" b="1" dirty="0"/>
              <a:t>			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Лечење</a:t>
            </a:r>
            <a:endParaRPr lang="en-GB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9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8006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None/>
            </a:pPr>
            <a:r>
              <a:rPr lang="sr-Latn-CS" sz="2800" dirty="0"/>
              <a:t>		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Мадикаментни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поступак</a:t>
            </a:r>
            <a:endParaRPr lang="sr-Latn-CS" sz="2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Обавезна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хоспитализација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Интензивни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фетоматернални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надзор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sr-Latn-CS" sz="2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УЗ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кардиотокографија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биофизички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профил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плода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Интензивна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токолитичка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терапија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sr-Latn-CS" sz="2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ОСИМ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јако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обилног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крварења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зрелог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фетуса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мртвог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плода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материци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Надокнада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деривата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крви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Орални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антианемици</a:t>
            </a:r>
            <a:endParaRPr lang="en-GB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AutoShap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924800" cy="6553200"/>
          </a:xfrm>
          <a:prstGeom prst="roundRect">
            <a:avLst>
              <a:gd name="adj" fmla="val 16667"/>
            </a:avLst>
          </a:prstGeom>
          <a:ln/>
        </p:spPr>
        <p:txBody>
          <a:bodyPr/>
          <a:lstStyle/>
          <a:p>
            <a:r>
              <a:rPr lang="en-US" sz="2800" b="1" dirty="0"/>
              <a:t>		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Хирушки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поступак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sr-Cyrl-CS" sz="2800" dirty="0" smtClean="0">
                <a:solidFill>
                  <a:srgbClr val="FF5050"/>
                </a:solidFill>
              </a:rPr>
              <a:t>Централна</a:t>
            </a:r>
            <a:r>
              <a:rPr lang="sr-Latn-CS" sz="2800" dirty="0" smtClean="0">
                <a:solidFill>
                  <a:srgbClr val="FF5050"/>
                </a:solidFill>
              </a:rPr>
              <a:t> </a:t>
            </a:r>
            <a:r>
              <a:rPr lang="sr-Cyrl-CS" sz="2800" dirty="0" smtClean="0">
                <a:solidFill>
                  <a:srgbClr val="FF5050"/>
                </a:solidFill>
              </a:rPr>
              <a:t>и</a:t>
            </a:r>
            <a:r>
              <a:rPr lang="sr-Latn-CS" sz="2800" dirty="0" smtClean="0">
                <a:solidFill>
                  <a:srgbClr val="FF5050"/>
                </a:solidFill>
              </a:rPr>
              <a:t> </a:t>
            </a:r>
            <a:r>
              <a:rPr lang="sr-Cyrl-CS" sz="2800" dirty="0" smtClean="0">
                <a:solidFill>
                  <a:srgbClr val="FF5050"/>
                </a:solidFill>
              </a:rPr>
              <a:t>истмикоцервикална</a:t>
            </a:r>
            <a:r>
              <a:rPr lang="sr-Latn-CS" sz="2800" dirty="0" smtClean="0">
                <a:solidFill>
                  <a:srgbClr val="FF5050"/>
                </a:solidFill>
              </a:rPr>
              <a:t> </a:t>
            </a:r>
            <a:r>
              <a:rPr lang="sr-Cyrl-CS" sz="2800" dirty="0" smtClean="0">
                <a:solidFill>
                  <a:srgbClr val="FF5050"/>
                </a:solidFill>
              </a:rPr>
              <a:t>плацента</a:t>
            </a:r>
            <a:r>
              <a:rPr lang="sr-Latn-CS" sz="2800" dirty="0">
                <a:solidFill>
                  <a:srgbClr val="FF5050"/>
                </a:solidFill>
              </a:rPr>
              <a:t/>
            </a:r>
            <a:br>
              <a:rPr lang="sr-Latn-CS" sz="2800" dirty="0">
                <a:solidFill>
                  <a:srgbClr val="FF5050"/>
                </a:solidFill>
              </a:rPr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Остали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типови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предњачеће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постељице</a:t>
            </a:r>
            <a:r>
              <a:rPr lang="sr-Latn-CS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CS" sz="2800" dirty="0">
                <a:latin typeface="Times New Roman" pitchFamily="18" charset="0"/>
                <a:cs typeface="Times New Roman" pitchFamily="18" charset="0"/>
              </a:rPr>
            </a:br>
            <a:r>
              <a:rPr lang="sr-Latn-CS" sz="2800" dirty="0"/>
              <a:t/>
            </a:r>
            <a:br>
              <a:rPr lang="sr-Latn-CS" sz="2800" dirty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/>
            </a:r>
            <a:br>
              <a:rPr lang="en-US" sz="2800" dirty="0"/>
            </a:br>
            <a:endParaRPr lang="en-GB" sz="2800" dirty="0"/>
          </a:p>
        </p:txBody>
      </p:sp>
      <p:sp>
        <p:nvSpPr>
          <p:cNvPr id="330761" name="Oval 9"/>
          <p:cNvSpPr>
            <a:spLocks noChangeArrowheads="1"/>
          </p:cNvSpPr>
          <p:nvPr/>
        </p:nvSpPr>
        <p:spPr bwMode="auto">
          <a:xfrm>
            <a:off x="1524000" y="2743200"/>
            <a:ext cx="6096000" cy="838200"/>
          </a:xfrm>
          <a:prstGeom prst="ellipse">
            <a:avLst/>
          </a:prstGeom>
          <a:solidFill>
            <a:srgbClr val="FF5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sr-Cyrl-CS" sz="2800" b="1" dirty="0" smtClean="0"/>
              <a:t>Апсолутна</a:t>
            </a:r>
            <a:r>
              <a:rPr lang="sr-Latn-CS" sz="2800" b="1" dirty="0" smtClean="0"/>
              <a:t> </a:t>
            </a:r>
            <a:r>
              <a:rPr lang="sr-Cyrl-CS" sz="2800" b="1" dirty="0" smtClean="0"/>
              <a:t>индикација</a:t>
            </a:r>
            <a:r>
              <a:rPr lang="sr-Latn-CS" sz="2800" b="1" dirty="0" smtClean="0"/>
              <a:t> </a:t>
            </a:r>
            <a:r>
              <a:rPr lang="sr-Cyrl-CS" sz="2800" b="1" dirty="0" smtClean="0"/>
              <a:t>за</a:t>
            </a:r>
            <a:r>
              <a:rPr lang="sr-Latn-CS" sz="2800" b="1" dirty="0" smtClean="0"/>
              <a:t> </a:t>
            </a:r>
            <a:r>
              <a:rPr lang="sr-Cyrl-CS" sz="2800" b="1" dirty="0" smtClean="0"/>
              <a:t>царски</a:t>
            </a:r>
            <a:r>
              <a:rPr lang="sr-Latn-CS" sz="2800" b="1" dirty="0" smtClean="0"/>
              <a:t> </a:t>
            </a:r>
            <a:r>
              <a:rPr lang="sr-Cyrl-CS" sz="2800" b="1" dirty="0" smtClean="0"/>
              <a:t>рез</a:t>
            </a:r>
            <a:endParaRPr lang="en-GB" sz="2800" b="1" dirty="0"/>
          </a:p>
        </p:txBody>
      </p:sp>
      <p:sp>
        <p:nvSpPr>
          <p:cNvPr id="330762" name="Oval 10"/>
          <p:cNvSpPr>
            <a:spLocks noChangeArrowheads="1"/>
          </p:cNvSpPr>
          <p:nvPr/>
        </p:nvSpPr>
        <p:spPr bwMode="auto">
          <a:xfrm>
            <a:off x="1619672" y="5229200"/>
            <a:ext cx="5410200" cy="12192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sr-Cyrl-CS" sz="28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Вагинални</a:t>
            </a:r>
            <a:r>
              <a:rPr lang="sr-Latn-CS" sz="28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порођај</a:t>
            </a:r>
            <a:r>
              <a:rPr lang="sr-Latn-CS" sz="28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CS" sz="28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могућ</a:t>
            </a:r>
            <a:endParaRPr lang="en-GB" sz="28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7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990600"/>
          </a:xfrm>
        </p:spPr>
        <p:txBody>
          <a:bodyPr/>
          <a:lstStyle/>
          <a:p>
            <a:r>
              <a:rPr lang="en-US" sz="3200" b="1" dirty="0"/>
              <a:t>		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Компликације</a:t>
            </a:r>
            <a:endParaRPr lang="en-GB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17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295400"/>
            <a:ext cx="4114800" cy="4800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sr-Latn-CS" dirty="0"/>
              <a:t>	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Latn-C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стране</a:t>
            </a:r>
            <a:r>
              <a:rPr lang="sr-Latn-C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мајке</a:t>
            </a:r>
            <a:r>
              <a:rPr lang="sr-Latn-CS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sr-Latn-CS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sr-Latn-CS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искрварење</a:t>
            </a:r>
            <a:endParaRPr lang="sr-Latn-CS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хеморагијски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шок</a:t>
            </a:r>
            <a:endParaRPr lang="sr-Latn-CS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потрошна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косгулопатија</a:t>
            </a:r>
            <a:endParaRPr lang="sr-Latn-CS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ДИК</a:t>
            </a:r>
            <a:endParaRPr lang="sr-Latn-CS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утероплацентна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апоплексија</a:t>
            </a:r>
            <a:endParaRPr lang="sr-Latn-CS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акутна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ренална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инсуфицијенција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178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953000" y="1371600"/>
            <a:ext cx="3886200" cy="47244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sr-Latn-CS" dirty="0"/>
              <a:t>	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Latn-C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стране</a:t>
            </a:r>
            <a:r>
              <a:rPr lang="sr-Latn-C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плода</a:t>
            </a:r>
            <a:r>
              <a:rPr lang="sr-Latn-CS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sr-Latn-CS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sr-Latn-CS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хипоксија</a:t>
            </a:r>
            <a:endParaRPr lang="sr-Latn-CS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ИУЗР</a:t>
            </a:r>
            <a:endParaRPr lang="sr-Latn-CS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РДС</a:t>
            </a:r>
            <a:endParaRPr lang="sr-Latn-CS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фетална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смрт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2" name="Oval 2"/>
          <p:cNvSpPr>
            <a:spLocks noChangeArrowheads="1"/>
          </p:cNvSpPr>
          <p:nvPr/>
        </p:nvSpPr>
        <p:spPr bwMode="auto">
          <a:xfrm>
            <a:off x="1066800" y="914400"/>
            <a:ext cx="7162800" cy="2133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Основни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проблем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превремено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рађање</a:t>
            </a:r>
            <a:endParaRPr lang="en-GB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2803" name="Oval 3"/>
          <p:cNvSpPr>
            <a:spLocks noChangeArrowheads="1"/>
          </p:cNvSpPr>
          <p:nvPr/>
        </p:nvSpPr>
        <p:spPr bwMode="auto">
          <a:xfrm>
            <a:off x="1981200" y="4343400"/>
            <a:ext cx="4800600" cy="1676400"/>
          </a:xfrm>
          <a:prstGeom prst="ellipse">
            <a:avLst/>
          </a:prstGeom>
          <a:solidFill>
            <a:srgbClr val="FF5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Перинатални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морталитет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800" dirty="0">
                <a:latin typeface="Times New Roman" pitchFamily="18" charset="0"/>
                <a:cs typeface="Times New Roman" pitchFamily="18" charset="0"/>
              </a:rPr>
              <a:t>– 5%</a:t>
            </a:r>
            <a:endParaRPr lang="en-GB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57200"/>
            <a:ext cx="8534400" cy="1143000"/>
          </a:xfrm>
        </p:spPr>
        <p:txBody>
          <a:bodyPr/>
          <a:lstStyle/>
          <a:p>
            <a:r>
              <a:rPr lang="en-US" sz="3200" b="1" dirty="0"/>
              <a:t>	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Повреде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меких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ткива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порођајног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					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канала</a:t>
            </a:r>
            <a:endParaRPr lang="en-GB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3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sr-Latn-CS" sz="2800" b="1" dirty="0"/>
              <a:t>		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Услови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настанак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повреда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sr-Latn-CS" sz="2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Ригидно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нееластично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ожиљно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промењено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ткиво</a:t>
            </a:r>
            <a:endParaRPr lang="sr-Latn-CS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Брза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неконтролисана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експулзија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плода</a:t>
            </a:r>
            <a:endParaRPr lang="sr-Latn-CS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Дефлексионо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држање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главице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карлична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презентација</a:t>
            </a:r>
            <a:endParaRPr lang="sr-Latn-CS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Довршавање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порођаја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вацуум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екстракцијом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форцепсом</a:t>
            </a:r>
            <a:endParaRPr lang="sr-Latn-CS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Неблаговремено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учињена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епизиотомија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8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838200"/>
          </a:xfrm>
        </p:spPr>
        <p:txBody>
          <a:bodyPr/>
          <a:lstStyle/>
          <a:p>
            <a:r>
              <a:rPr lang="en-US" sz="2800" b="1" dirty="0"/>
              <a:t>	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Повреде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међице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800" b="1" dirty="0"/>
              <a:t>(</a:t>
            </a:r>
            <a:r>
              <a:rPr lang="sr-Latn-CS" sz="2800" b="1" i="1" dirty="0">
                <a:latin typeface="Times New Roman" pitchFamily="18" charset="0"/>
                <a:cs typeface="Times New Roman" pitchFamily="18" charset="0"/>
              </a:rPr>
              <a:t>Ruptura perinei</a:t>
            </a:r>
            <a:r>
              <a:rPr lang="sr-Latn-CS" sz="2800" b="1" dirty="0"/>
              <a:t>)</a:t>
            </a:r>
            <a:endParaRPr lang="en-GB" sz="2800" b="1" dirty="0"/>
          </a:p>
        </p:txBody>
      </p:sp>
      <p:sp>
        <p:nvSpPr>
          <p:cNvPr id="334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9448800" cy="51816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dirty="0"/>
              <a:t>		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Према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обиму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оштећења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деле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sr-Latn-C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степен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повреде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коже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међице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слузокоже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вагине</a:t>
            </a:r>
            <a:endParaRPr lang="sr-Latn-C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степен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осим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коже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оштећени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фасције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мишићи</a:t>
            </a:r>
            <a:endParaRPr lang="sr-Latn-C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леватор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ани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булбоцаверносус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		       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sr-Cyrl-CS" sz="2400" b="1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ПРОСТЕ</a:t>
            </a:r>
            <a:endParaRPr lang="sr-Latn-CS" sz="2400" b="1" dirty="0">
              <a:solidFill>
                <a:srgbClr val="FF5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трансверсус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перинеи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;)</a:t>
            </a:r>
            <a:endParaRPr lang="sr-Latn-C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степен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руптура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захватила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све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структуре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међице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C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укључујући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спхинцтер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ани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зида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ректума</a:t>
            </a:r>
            <a:endParaRPr lang="sr-Latn-C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Latn-C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степен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повреда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великог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обима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					              </a:t>
            </a:r>
            <a:r>
              <a:rPr lang="sr-Cyrl-CS" sz="2400" b="1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КОМПЛИКОВАНА</a:t>
            </a:r>
            <a:endParaRPr lang="sr-Latn-CS" sz="2400" b="1" dirty="0">
              <a:solidFill>
                <a:srgbClr val="FF5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расцепом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ректума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C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	</a:t>
            </a:r>
            <a:endParaRPr lang="en-GB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4853" name="AutoShape 5"/>
          <p:cNvSpPr>
            <a:spLocks/>
          </p:cNvSpPr>
          <p:nvPr/>
        </p:nvSpPr>
        <p:spPr bwMode="auto">
          <a:xfrm>
            <a:off x="5715000" y="4800600"/>
            <a:ext cx="228600" cy="1828800"/>
          </a:xfrm>
          <a:prstGeom prst="rightBrace">
            <a:avLst>
              <a:gd name="adj1" fmla="val 6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4854" name="AutoShape 6"/>
          <p:cNvSpPr>
            <a:spLocks/>
          </p:cNvSpPr>
          <p:nvPr/>
        </p:nvSpPr>
        <p:spPr bwMode="auto">
          <a:xfrm>
            <a:off x="7620000" y="1295400"/>
            <a:ext cx="228600" cy="3276600"/>
          </a:xfrm>
          <a:prstGeom prst="rightBrace">
            <a:avLst>
              <a:gd name="adj1" fmla="val 11944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8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8077200" cy="1752600"/>
          </a:xfrm>
        </p:spPr>
        <p:txBody>
          <a:bodyPr/>
          <a:lstStyle/>
          <a:p>
            <a:r>
              <a:rPr lang="en-US" sz="2800" b="1" dirty="0"/>
              <a:t>			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Руптура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вагине</a:t>
            </a:r>
            <a:r>
              <a:rPr lang="sr-Latn-CS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CS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sr-Latn-CS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CS" sz="2800" dirty="0">
                <a:latin typeface="Times New Roman" pitchFamily="18" charset="0"/>
                <a:cs typeface="Times New Roman" pitchFamily="18" charset="0"/>
              </a:rPr>
            </a:b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Обично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лонгитидиналне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лезије</a:t>
            </a:r>
            <a:r>
              <a:rPr lang="sr-Latn-CS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CS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Удружене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лезијом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грлића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5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209800"/>
            <a:ext cx="7848600" cy="3886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sr-Latn-CS" sz="2400" dirty="0"/>
              <a:t>	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Збрињавање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хирушко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sr-Latn-CS" sz="2800" b="1" dirty="0">
              <a:latin typeface="Times New Roman" pitchFamily="18" charset="0"/>
              <a:cs typeface="Times New Roman" pitchFamily="18" charset="0"/>
            </a:endParaRPr>
          </a:p>
          <a:p>
            <a:endParaRPr lang="sr-Latn-CS" sz="2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Пажљива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експлорација</a:t>
            </a:r>
            <a:endParaRPr lang="sr-Latn-CS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Одстрањивање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хематома</a:t>
            </a:r>
            <a:endParaRPr lang="sr-Latn-CS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Проналажење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подвезивање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крвног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суда</a:t>
            </a:r>
            <a:endParaRPr lang="sr-Latn-CS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Прешивање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зида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вагине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1104900"/>
            <a:ext cx="8162925" cy="519113"/>
          </a:xfrm>
        </p:spPr>
        <p:txBody>
          <a:bodyPr/>
          <a:lstStyle/>
          <a:p>
            <a:pPr eaLnBrk="1" hangingPunct="1"/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Компликације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тешке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прееклампсије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8337550" cy="3200400"/>
          </a:xfrm>
        </p:spPr>
        <p:txBody>
          <a:bodyPr>
            <a:normAutofit lnSpcReduction="10000"/>
          </a:bodyPr>
          <a:lstStyle/>
          <a:p>
            <a:pPr algn="just" eaLnBrk="1" hangingPunct="1">
              <a:lnSpc>
                <a:spcPct val="140000"/>
              </a:lnSpc>
              <a:buFont typeface="Wingdings" pitchFamily="2" charset="2"/>
              <a:buNone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Кардиоваскуларне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	-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Висок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артеријски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притисак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плућна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хипертензија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140000"/>
              </a:lnSpc>
              <a:buFont typeface="Wingdings" pitchFamily="2" charset="2"/>
              <a:buNone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Бубрежне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	-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Олигуриа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престанак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бубрежне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функције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140000"/>
              </a:lnSpc>
              <a:buFont typeface="Wingdings" pitchFamily="2" charset="2"/>
              <a:buNone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Хематолошке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	-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Хемолиза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тромбоцитопениа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ДИК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140000"/>
              </a:lnSpc>
              <a:buFont typeface="Wingdings" pitchFamily="2" charset="2"/>
              <a:buNone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Неуролошке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	-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Еклампсиа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едем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мозга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мођдано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крварење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140000"/>
              </a:lnSpc>
              <a:buFont typeface="Wingdings" pitchFamily="2" charset="2"/>
              <a:buNone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Хепатичке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	-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Хепатоцелуларна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дисфункција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руптура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јетре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140000"/>
              </a:lnSpc>
              <a:buFont typeface="Wingdings" pitchFamily="2" charset="2"/>
              <a:buNone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Утероплацентарне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-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Абрупција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фетална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патња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смрт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плода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609600" y="5257800"/>
            <a:ext cx="8534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r>
              <a:rPr lang="en-US" sz="2000" b="1" dirty="0">
                <a:latin typeface="TimesRoman" pitchFamily="2" charset="0"/>
                <a:cs typeface="Times New Roman" pitchFamily="18" charset="0"/>
              </a:rPr>
              <a:t>	</a:t>
            </a:r>
            <a:r>
              <a:rPr lang="sr-Cyrl-CS" sz="2000" b="1" dirty="0">
                <a:latin typeface="Times New Roman" pitchFamily="18" charset="0"/>
                <a:cs typeface="Times New Roman" pitchFamily="18" charset="0"/>
              </a:rPr>
              <a:t>Еклампсију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  <a:cs typeface="Times New Roman" pitchFamily="18" charset="0"/>
              </a:rPr>
              <a:t>треба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  <a:cs typeface="Times New Roman" pitchFamily="18" charset="0"/>
              </a:rPr>
              <a:t>схватити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  <a:cs typeface="Times New Roman" pitchFamily="18" charset="0"/>
              </a:rPr>
              <a:t>компликацију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  <a:cs typeface="Times New Roman" pitchFamily="18" charset="0"/>
              </a:rPr>
              <a:t>тешког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  <a:cs typeface="Times New Roman" pitchFamily="18" charset="0"/>
              </a:rPr>
              <a:t>облика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  <a:cs typeface="Times New Roman" pitchFamily="18" charset="0"/>
              </a:rPr>
              <a:t>хипертензије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dirty="0" smtClean="0">
                <a:latin typeface="Times New Roman" pitchFamily="18" charset="0"/>
                <a:cs typeface="Times New Roman" pitchFamily="18" charset="0"/>
              </a:rPr>
              <a:t>трудноћи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89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915400" cy="1524000"/>
          </a:xfrm>
        </p:spPr>
        <p:txBody>
          <a:bodyPr/>
          <a:lstStyle/>
          <a:p>
            <a:r>
              <a:rPr lang="en-US" sz="3200" b="1" dirty="0"/>
              <a:t>	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Лацерације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грлића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материце</a:t>
            </a:r>
            <a:r>
              <a:rPr lang="sr-Latn-CS" sz="3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CS" sz="3200" b="1" dirty="0">
                <a:latin typeface="Times New Roman" pitchFamily="18" charset="0"/>
                <a:cs typeface="Times New Roman" pitchFamily="18" charset="0"/>
              </a:rPr>
            </a:b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последица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наглих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порођаја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апликације</a:t>
            </a:r>
            <a:r>
              <a:rPr lang="sr-Latn-CS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CS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sr-Latn-C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вацуум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трактора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форцепса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GB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6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229600" cy="5257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sr-Latn-CS" sz="2400" dirty="0"/>
              <a:t>	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Дијагноза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поставља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експектативно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sr-Latn-CS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Проверава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садржај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материчне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дупље</a:t>
            </a:r>
            <a:endParaRPr lang="sr-Latn-CS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sr-Latn-CS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екартирају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зидови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вагине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грлић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сводови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вагине</a:t>
            </a:r>
            <a:endParaRPr lang="sr-Latn-CS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sr-Latn-CS" sz="24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пажљиво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погледају</a:t>
            </a:r>
            <a:endParaRPr lang="sr-Latn-CS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sr-Latn-CS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утврђеном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месту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пласира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шав</a:t>
            </a:r>
            <a:endParaRPr lang="sr-Latn-CS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sr-Latn-CS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крварење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није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могуће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зауставити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CS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sr-Latn-CS" sz="24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sz="2400" b="1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ИНДИКОВАНА</a:t>
            </a:r>
            <a:r>
              <a:rPr lang="sr-Latn-CS" sz="2400" b="1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CS" sz="2400" b="1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ЛАПАРОТОМИЈА</a:t>
            </a:r>
            <a:endParaRPr lang="sr-Latn-CS" sz="2800" b="1" dirty="0">
              <a:solidFill>
                <a:srgbClr val="FF5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sr-Latn-CS" sz="2800" b="1" dirty="0">
                <a:solidFill>
                  <a:srgbClr val="FF5050"/>
                </a:solidFill>
              </a:rPr>
              <a:t>	</a:t>
            </a:r>
          </a:p>
          <a:p>
            <a:pPr>
              <a:buFont typeface="Wingdings" pitchFamily="2" charset="2"/>
              <a:buNone/>
            </a:pPr>
            <a:endParaRPr lang="en-GB" sz="2800" b="1" dirty="0">
              <a:solidFill>
                <a:srgbClr val="FF5050"/>
              </a:solidFill>
            </a:endParaRPr>
          </a:p>
        </p:txBody>
      </p:sp>
      <p:sp>
        <p:nvSpPr>
          <p:cNvPr id="336900" name="AutoShape 4"/>
          <p:cNvSpPr>
            <a:spLocks noChangeArrowheads="1"/>
          </p:cNvSpPr>
          <p:nvPr/>
        </p:nvSpPr>
        <p:spPr bwMode="auto">
          <a:xfrm>
            <a:off x="7620000" y="2133600"/>
            <a:ext cx="609600" cy="1066800"/>
          </a:xfrm>
          <a:prstGeom prst="curvedLeftArrow">
            <a:avLst>
              <a:gd name="adj1" fmla="val 35000"/>
              <a:gd name="adj2" fmla="val 70000"/>
              <a:gd name="adj3" fmla="val 33333"/>
            </a:avLst>
          </a:prstGeom>
          <a:solidFill>
            <a:srgbClr val="FF5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6901" name="AutoShape 5"/>
          <p:cNvSpPr>
            <a:spLocks noChangeArrowheads="1"/>
          </p:cNvSpPr>
          <p:nvPr/>
        </p:nvSpPr>
        <p:spPr bwMode="auto">
          <a:xfrm>
            <a:off x="6934200" y="3352800"/>
            <a:ext cx="733425" cy="990600"/>
          </a:xfrm>
          <a:prstGeom prst="curvedLeftArrow">
            <a:avLst>
              <a:gd name="adj1" fmla="val 27013"/>
              <a:gd name="adj2" fmla="val 54026"/>
              <a:gd name="adj3" fmla="val 33333"/>
            </a:avLst>
          </a:prstGeom>
          <a:solidFill>
            <a:srgbClr val="FF5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6902" name="AutoShape 6"/>
          <p:cNvSpPr>
            <a:spLocks noChangeArrowheads="1"/>
          </p:cNvSpPr>
          <p:nvPr/>
        </p:nvSpPr>
        <p:spPr bwMode="auto">
          <a:xfrm>
            <a:off x="6858000" y="4572000"/>
            <a:ext cx="990600" cy="1524000"/>
          </a:xfrm>
          <a:prstGeom prst="curvedLeftArrow">
            <a:avLst>
              <a:gd name="adj1" fmla="val 30769"/>
              <a:gd name="adj2" fmla="val 61538"/>
              <a:gd name="adj3" fmla="val 33333"/>
            </a:avLst>
          </a:prstGeom>
          <a:solidFill>
            <a:srgbClr val="FF5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2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848600" cy="1600200"/>
          </a:xfrm>
        </p:spPr>
        <p:txBody>
          <a:bodyPr/>
          <a:lstStyle/>
          <a:p>
            <a:r>
              <a:rPr lang="en-US" sz="3200" b="1" dirty="0"/>
              <a:t>	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Ванматерична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трудноћа</a:t>
            </a:r>
            <a:r>
              <a:rPr lang="sr-Latn-CS" sz="3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CS" sz="3200" b="1" dirty="0">
                <a:latin typeface="Times New Roman" pitchFamily="18" charset="0"/>
                <a:cs typeface="Times New Roman" pitchFamily="18" charset="0"/>
              </a:rPr>
            </a:br>
            <a:r>
              <a:rPr lang="sr-Latn-CS" sz="3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CS" sz="32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Инциденца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Latn-CS" sz="2800" dirty="0">
                <a:latin typeface="Times New Roman" pitchFamily="18" charset="0"/>
                <a:cs typeface="Times New Roman" pitchFamily="18" charset="0"/>
              </a:rPr>
              <a:t>1/26,5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трудноћа</a:t>
            </a:r>
            <a:endParaRPr lang="en-GB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2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90800"/>
            <a:ext cx="7772400" cy="3505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sr-Latn-CS" sz="2800" b="1" dirty="0"/>
              <a:t>			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Класификација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sr-Latn-CS" sz="2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Туба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утерина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sr-Latn-CS" sz="2800" b="1" dirty="0">
                <a:latin typeface="Times New Roman" pitchFamily="18" charset="0"/>
                <a:cs typeface="Times New Roman" pitchFamily="18" charset="0"/>
              </a:rPr>
              <a:t>95-98%</a:t>
            </a:r>
          </a:p>
          <a:p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Оваријум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sr-Latn-CS" sz="2800" b="1" dirty="0">
                <a:latin typeface="Times New Roman" pitchFamily="18" charset="0"/>
                <a:cs typeface="Times New Roman" pitchFamily="18" charset="0"/>
              </a:rPr>
              <a:t>0,15%</a:t>
            </a:r>
          </a:p>
          <a:p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Абдомен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sr-Latn-CS" sz="2800" b="1" dirty="0">
                <a:latin typeface="Times New Roman" pitchFamily="18" charset="0"/>
                <a:cs typeface="Times New Roman" pitchFamily="18" charset="0"/>
              </a:rPr>
              <a:t>1,40%</a:t>
            </a:r>
          </a:p>
          <a:p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Грлић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утеруса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sr-Latn-CS" sz="2800" b="1" dirty="0">
                <a:latin typeface="Times New Roman" pitchFamily="18" charset="0"/>
                <a:cs typeface="Times New Roman" pitchFamily="18" charset="0"/>
              </a:rPr>
              <a:t>0,15%</a:t>
            </a:r>
            <a:endParaRPr lang="en-GB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762000"/>
          </a:xfrm>
        </p:spPr>
        <p:txBody>
          <a:bodyPr/>
          <a:lstStyle/>
          <a:p>
            <a:r>
              <a:rPr lang="en-US" sz="2800" b="1" dirty="0"/>
              <a:t>			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Етиол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гија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GB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914400"/>
            <a:ext cx="8305800" cy="51054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Раније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пелвичне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инфекције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Поремећај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адренергичне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инервације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Ендокрини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поремећаји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Latn-CS" sz="2800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естроген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8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повећава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мотилитет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јајовода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Latn-CS" sz="2800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прогестерон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8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смањује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мотилитет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јајовода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800" dirty="0">
                <a:latin typeface="Times New Roman" pitchFamily="18" charset="0"/>
                <a:cs typeface="Times New Roman" pitchFamily="18" charset="0"/>
              </a:rPr>
              <a:t>				  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мења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секрецију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простагландина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Поремећај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квалитета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заметка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Касна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овулација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Слаба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функција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жутог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тела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Присуство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интраутериног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улошка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Фертилизација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ин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витро</a:t>
            </a:r>
            <a:endParaRPr lang="en-GB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8642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7" name="Photo Editor Photo" r:id="rId3" imgW="3809524" imgH="3048426" progId="">
                  <p:embed/>
                </p:oleObj>
              </mc:Choice>
              <mc:Fallback>
                <p:oleObj name="Photo Editor Photo" r:id="rId3" imgW="3809524" imgH="304842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990600"/>
          </a:xfrm>
        </p:spPr>
        <p:txBody>
          <a:bodyPr/>
          <a:lstStyle/>
          <a:p>
            <a:r>
              <a:rPr lang="en-US" sz="3200" b="1" dirty="0"/>
              <a:t>			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Клиничка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слика</a:t>
            </a:r>
            <a:endParaRPr lang="en-GB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53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295400"/>
            <a:ext cx="4191000" cy="4800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sr-Latn-CS" dirty="0"/>
              <a:t>	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Симптоми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sr-Latn-CS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бол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трбуху</a:t>
            </a:r>
            <a:endParaRPr lang="sr-Latn-CS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аменореја</a:t>
            </a:r>
            <a:endParaRPr lang="sr-Latn-CS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крварење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утеруса</a:t>
            </a:r>
            <a:endParaRPr lang="sr-Latn-CS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несвестица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вртоглавица</a:t>
            </a:r>
            <a:endParaRPr lang="sr-Latn-CS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нагон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настолицу</a:t>
            </a:r>
            <a:endParaRPr lang="sr-Latn-CS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симптоми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трудноће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533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181600" y="1295400"/>
            <a:ext cx="3962400" cy="48006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Latn-CS" dirty="0"/>
              <a:t>	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Знаци</a:t>
            </a:r>
            <a:r>
              <a:rPr lang="sr-Latn-CS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sr-Latn-CS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Једнострана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аднексална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осетљивост</a:t>
            </a:r>
            <a:endParaRPr lang="sr-Latn-CS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бол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трбуху</a:t>
            </a:r>
            <a:endParaRPr lang="sr-Latn-CS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задебљање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аднекса</a:t>
            </a:r>
            <a:endParaRPr lang="sr-Latn-CS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Увећање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утеруса</a:t>
            </a:r>
            <a:endParaRPr lang="sr-Latn-CS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Ортостатска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хипотензија</a:t>
            </a:r>
            <a:endParaRPr lang="sr-Latn-CS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Повишена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температура</a:t>
            </a:r>
            <a:endParaRPr lang="sr-Latn-CS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Клиничка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слика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развија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три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облика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GB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6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09800"/>
            <a:ext cx="7772400" cy="3886200"/>
          </a:xfrm>
        </p:spPr>
        <p:txBody>
          <a:bodyPr/>
          <a:lstStyle/>
          <a:p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Акутни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облик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20-25%</a:t>
            </a:r>
          </a:p>
          <a:p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Субакутни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облик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75-80%</a:t>
            </a:r>
          </a:p>
          <a:p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Асимптоматски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облик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3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838200"/>
          </a:xfrm>
        </p:spPr>
        <p:txBody>
          <a:bodyPr/>
          <a:lstStyle/>
          <a:p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Акутни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облик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ванматеричне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трудноће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GB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7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763000" cy="5029200"/>
          </a:xfrm>
        </p:spPr>
        <p:txBody>
          <a:bodyPr/>
          <a:lstStyle/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Руптура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јајовода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Обилно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крварење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трбушну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дупљу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Акутни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бол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Кардиоваскуларни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колапс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Објективно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8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постоји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бол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пропагацијом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рамену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надражај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френицуса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Трбушни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зид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тврд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еластични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дефанс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Бимануелни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преглед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8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дифузна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осетљивост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испупшеност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Дугласовог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простора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јак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бол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померању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грлића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лерво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десно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(“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крик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Дугласа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”)</a:t>
            </a:r>
            <a:endParaRPr lang="en-GB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9666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1" name="Photo Editor Photo" r:id="rId3" imgW="4133333" imgH="4172532" progId="">
                  <p:embed/>
                </p:oleObj>
              </mc:Choice>
              <mc:Fallback>
                <p:oleObj name="Photo Editor Photo" r:id="rId3" imgW="4133333" imgH="4172532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0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57200"/>
            <a:ext cx="8686800" cy="1143000"/>
          </a:xfrm>
        </p:spPr>
        <p:txBody>
          <a:bodyPr/>
          <a:lstStyle/>
          <a:p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Субакутни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облик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ванматеричне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трудноће</a:t>
            </a:r>
            <a:r>
              <a:rPr lang="sr-Latn-CS" sz="32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GB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Једнострани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аднексални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бол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Аменореја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Оскудно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крварење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утеруса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дуго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траје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Повремени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бол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рамену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Бимануелни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преглед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8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осетљивост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грлића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материце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знаци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перитонеалног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надражаја</a:t>
            </a:r>
            <a:endParaRPr lang="en-GB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r>
              <a:rPr lang="en-US" sz="3200" b="1" dirty="0"/>
              <a:t>	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Асимптоматски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облик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ванматеричне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трудноће</a:t>
            </a:r>
            <a:r>
              <a:rPr lang="sr-Latn-CS" sz="32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GB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9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362200"/>
            <a:ext cx="7772400" cy="3733800"/>
          </a:xfrm>
        </p:spPr>
        <p:txBody>
          <a:bodyPr/>
          <a:lstStyle/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Нема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крварења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Нема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болова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Кратка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аменореја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Плод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жив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производња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хормона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адекватна</a:t>
            </a:r>
            <a:endParaRPr lang="en-GB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1104900"/>
            <a:ext cx="8162925" cy="519113"/>
          </a:xfrm>
        </p:spPr>
        <p:txBody>
          <a:bodyPr/>
          <a:lstStyle/>
          <a:p>
            <a:pPr eaLnBrk="1" hangingPunct="1"/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КЛИНИЧКА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СЛИКА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ЕКЛАМПСИЈЕ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905000"/>
            <a:ext cx="8185150" cy="4724400"/>
          </a:xfrm>
        </p:spPr>
        <p:txBody>
          <a:bodyPr/>
          <a:lstStyle/>
          <a:p>
            <a:pPr marL="0" indent="4763"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 dirty="0" smtClean="0">
                <a:latin typeface="TimesRoman" pitchFamily="2" charset="0"/>
                <a:cs typeface="Times New Roman" pitchFamily="18" charset="0"/>
              </a:rPr>
              <a:t>	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Екламптични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напад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крајњи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најте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`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облик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еволуције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обољења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праћен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конвулзијама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комом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4763"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0" indent="4763"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Узроци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напада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нису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познати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Претпоставља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напад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последица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хипертензивне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енцефалопатије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вазоспазмом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исхемијом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едемима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можданих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хемисфера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Аутопсијом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жена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умрлих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током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екламптичног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напада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утврђене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исхемичке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тромботичке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лезије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ЦНС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4763"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0" indent="4763"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Напад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ипак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предвидети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пажљивом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опсервацијом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пацијента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јер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му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непосредно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претходе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јака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главобоља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сметње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чула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вида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диплопије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замагљен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вид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marL="0" indent="4763"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0" indent="4763"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Крвни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притисак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пред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сам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напад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већи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200/120 mmHg,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изражена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олигурија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4763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763"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Сам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екламптички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напад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пролази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четири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452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239000" cy="914400"/>
          </a:xfrm>
        </p:spPr>
        <p:txBody>
          <a:bodyPr/>
          <a:lstStyle/>
          <a:p>
            <a:r>
              <a:rPr lang="en-US" dirty="0"/>
              <a:t>			</a:t>
            </a:r>
            <a:r>
              <a:rPr lang="sr-Cyrl-CS" dirty="0" smtClean="0"/>
              <a:t>Дијагноза</a:t>
            </a:r>
            <a:r>
              <a:rPr lang="sr-Latn-CS" dirty="0" smtClean="0"/>
              <a:t>:</a:t>
            </a:r>
            <a:endParaRPr lang="en-GB" dirty="0"/>
          </a:p>
        </p:txBody>
      </p:sp>
      <p:sp>
        <p:nvSpPr>
          <p:cNvPr id="3604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9144000" cy="5486400"/>
          </a:xfrm>
        </p:spPr>
        <p:txBody>
          <a:bodyPr/>
          <a:lstStyle/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Спољашња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палпација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трбуха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Бимануелни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гинеколошки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преглед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Одређивање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Грав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теста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Одређивање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нивоа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Latn-CS" sz="2800" dirty="0">
                <a:latin typeface="Times New Roman" pitchFamily="18" charset="0"/>
                <a:cs typeface="Times New Roman" pitchFamily="18" charset="0"/>
              </a:rPr>
              <a:t>β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ХЦГ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Одређивање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прогестерона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серуму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мање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800" dirty="0">
                <a:latin typeface="Times New Roman" pitchFamily="18" charset="0"/>
                <a:cs typeface="Times New Roman" pitchFamily="18" charset="0"/>
              </a:rPr>
              <a:t>80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нмол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Одређивање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естрадиола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серуму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мање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500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пг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мл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Ултразвучна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дијагностика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Киретажа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материце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Пункција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Дугласовог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простора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кулдоцентесис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GB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914400"/>
          </a:xfrm>
        </p:spPr>
        <p:txBody>
          <a:bodyPr/>
          <a:lstStyle/>
          <a:p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Диференцијална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дијагноза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GB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1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153400" cy="4953000"/>
          </a:xfrm>
        </p:spPr>
        <p:txBody>
          <a:bodyPr/>
          <a:lstStyle/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Нормална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трудноћа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Спонтани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побачај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нормалне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трудноће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Руптура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цисте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јајника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Крварење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жутог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тела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Салпингитис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Аппендицитис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Торзија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аднекса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Ендометриоза</a:t>
            </a:r>
            <a:endParaRPr lang="sr-Latn-C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Дивертицулитис</a:t>
            </a:r>
            <a:endParaRPr lang="en-GB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/>
              <a:t>				</a:t>
            </a:r>
            <a:r>
              <a:rPr lang="sr-Cyrl-CS" sz="3200" b="1" dirty="0" smtClean="0"/>
              <a:t>Леч</a:t>
            </a:r>
            <a:r>
              <a:rPr lang="sr-Latn-CS" sz="3200" b="1" dirty="0" smtClean="0"/>
              <a:t>e</a:t>
            </a:r>
            <a:r>
              <a:rPr lang="sr-Cyrl-CS" sz="3200" b="1" dirty="0" smtClean="0"/>
              <a:t>њ</a:t>
            </a:r>
            <a:r>
              <a:rPr lang="sr-Latn-CS" sz="3200" b="1" dirty="0" smtClean="0"/>
              <a:t>e</a:t>
            </a:r>
            <a:endParaRPr lang="en-GB" sz="3200" b="1" dirty="0"/>
          </a:p>
        </p:txBody>
      </p:sp>
      <p:sp>
        <p:nvSpPr>
          <p:cNvPr id="362499" name="Oval 3"/>
          <p:cNvSpPr>
            <a:spLocks noChangeArrowheads="1"/>
          </p:cNvSpPr>
          <p:nvPr/>
        </p:nvSpPr>
        <p:spPr bwMode="auto">
          <a:xfrm>
            <a:off x="0" y="2133600"/>
            <a:ext cx="4267200" cy="2057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sr-Cyrl-CS" sz="2800" b="1" dirty="0" smtClean="0"/>
              <a:t>Експектативно</a:t>
            </a:r>
            <a:endParaRPr lang="en-GB" sz="2800" b="1" dirty="0"/>
          </a:p>
        </p:txBody>
      </p:sp>
      <p:sp>
        <p:nvSpPr>
          <p:cNvPr id="362500" name="Oval 4"/>
          <p:cNvSpPr>
            <a:spLocks noChangeArrowheads="1"/>
          </p:cNvSpPr>
          <p:nvPr/>
        </p:nvSpPr>
        <p:spPr bwMode="auto">
          <a:xfrm>
            <a:off x="5029200" y="2133600"/>
            <a:ext cx="3733800" cy="19812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sr-Cyrl-CS" sz="2800" b="1" dirty="0" smtClean="0"/>
              <a:t>Медикаментозно</a:t>
            </a:r>
            <a:endParaRPr lang="en-GB" sz="2800" b="1" dirty="0"/>
          </a:p>
        </p:txBody>
      </p:sp>
      <p:sp>
        <p:nvSpPr>
          <p:cNvPr id="362501" name="Oval 5"/>
          <p:cNvSpPr>
            <a:spLocks noChangeArrowheads="1"/>
          </p:cNvSpPr>
          <p:nvPr/>
        </p:nvSpPr>
        <p:spPr bwMode="auto">
          <a:xfrm>
            <a:off x="2971800" y="4648200"/>
            <a:ext cx="3733800" cy="1600200"/>
          </a:xfrm>
          <a:prstGeom prst="ellipse">
            <a:avLst/>
          </a:prstGeom>
          <a:solidFill>
            <a:srgbClr val="FF5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sr-Cyrl-CS" sz="2800" b="1" dirty="0" smtClean="0"/>
              <a:t>Хирушко</a:t>
            </a:r>
            <a:endParaRPr lang="en-GB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1104900"/>
            <a:ext cx="8162925" cy="519113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 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Почетна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1905000"/>
            <a:ext cx="6705600" cy="1219200"/>
          </a:xfrm>
        </p:spPr>
        <p:txBody>
          <a:bodyPr>
            <a:normAutofit lnSpcReduction="10000"/>
          </a:bodyPr>
          <a:lstStyle/>
          <a:p>
            <a:pPr algn="just" eaLnBrk="1" hangingPunct="1"/>
            <a:r>
              <a:rPr lang="sr-Cyrl-CS" sz="1700" dirty="0" smtClean="0">
                <a:latin typeface="Times New Roman" pitchFamily="18" charset="0"/>
                <a:cs typeface="Times New Roman" pitchFamily="18" charset="0"/>
              </a:rPr>
              <a:t>дискретна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 smtClean="0">
                <a:latin typeface="Times New Roman" pitchFamily="18" charset="0"/>
                <a:cs typeface="Times New Roman" pitchFamily="18" charset="0"/>
              </a:rPr>
              <a:t>фибрилација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 smtClean="0">
                <a:latin typeface="Times New Roman" pitchFamily="18" charset="0"/>
                <a:cs typeface="Times New Roman" pitchFamily="18" charset="0"/>
              </a:rPr>
              <a:t>мимичне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 smtClean="0">
                <a:latin typeface="Times New Roman" pitchFamily="18" charset="0"/>
                <a:cs typeface="Times New Roman" pitchFamily="18" charset="0"/>
              </a:rPr>
              <a:t>мускулатуре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1700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 smtClean="0">
                <a:latin typeface="Times New Roman" pitchFamily="18" charset="0"/>
                <a:cs typeface="Times New Roman" pitchFamily="18" charset="0"/>
              </a:rPr>
              <a:t>њихова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 smtClean="0">
                <a:latin typeface="Times New Roman" pitchFamily="18" charset="0"/>
                <a:cs typeface="Times New Roman" pitchFamily="18" charset="0"/>
              </a:rPr>
              <a:t>укоченост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 eaLnBrk="1" hangingPunct="1"/>
            <a:r>
              <a:rPr lang="sr-Cyrl-CS" sz="1700" dirty="0" smtClean="0">
                <a:latin typeface="Times New Roman" pitchFamily="18" charset="0"/>
                <a:cs typeface="Times New Roman" pitchFamily="18" charset="0"/>
              </a:rPr>
              <a:t>светлаци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 smtClean="0">
                <a:latin typeface="Times New Roman" pitchFamily="18" charset="0"/>
                <a:cs typeface="Times New Roman" pitchFamily="18" charset="0"/>
              </a:rPr>
              <a:t>пред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 smtClean="0">
                <a:latin typeface="Times New Roman" pitchFamily="18" charset="0"/>
                <a:cs typeface="Times New Roman" pitchFamily="18" charset="0"/>
              </a:rPr>
              <a:t>очима</a:t>
            </a:r>
            <a:endParaRPr lang="en-US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sr-Cyrl-CS" sz="1700" dirty="0" smtClean="0">
                <a:latin typeface="Times New Roman" pitchFamily="18" charset="0"/>
                <a:cs typeface="Times New Roman" pitchFamily="18" charset="0"/>
              </a:rPr>
              <a:t>губитак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 smtClean="0">
                <a:latin typeface="Times New Roman" pitchFamily="18" charset="0"/>
                <a:cs typeface="Times New Roman" pitchFamily="18" charset="0"/>
              </a:rPr>
              <a:t>свести</a:t>
            </a:r>
            <a:endParaRPr lang="en-US" sz="17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26" name="Object 5"/>
          <p:cNvGraphicFramePr>
            <a:graphicFrameLocks noChangeAspect="1"/>
          </p:cNvGraphicFramePr>
          <p:nvPr/>
        </p:nvGraphicFramePr>
        <p:xfrm>
          <a:off x="1219200" y="1981200"/>
          <a:ext cx="974725" cy="109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CorelDRAW" r:id="rId3" imgW="388080" imgH="439200" progId="">
                  <p:embed/>
                </p:oleObj>
              </mc:Choice>
              <mc:Fallback>
                <p:oleObj name="CorelDRAW" r:id="rId3" imgW="388080" imgH="439200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981200"/>
                        <a:ext cx="974725" cy="1098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" name="Text Box 6"/>
          <p:cNvSpPr txBox="1">
            <a:spLocks noChangeArrowheads="1"/>
          </p:cNvSpPr>
          <p:nvPr/>
        </p:nvSpPr>
        <p:spPr bwMode="auto">
          <a:xfrm>
            <a:off x="685800" y="19050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TimesRoman" pitchFamily="2" charset="0"/>
                <a:cs typeface="Times New Roman" pitchFamily="18" charset="0"/>
                <a:sym typeface="Symbol" pitchFamily="18" charset="2"/>
              </a:rPr>
              <a:t></a:t>
            </a:r>
            <a:r>
              <a:rPr lang="en-US" sz="1800">
                <a:latin typeface="TimesRoman" pitchFamily="2" charset="0"/>
                <a:cs typeface="Times New Roman" pitchFamily="18" charset="0"/>
              </a:rPr>
              <a:t> 20"</a:t>
            </a:r>
            <a:r>
              <a:rPr lang="en-US" sz="1800">
                <a:latin typeface="TimesRoman" pitchFamily="2" charset="0"/>
              </a:rPr>
              <a:t> </a:t>
            </a:r>
          </a:p>
        </p:txBody>
      </p:sp>
      <p:sp>
        <p:nvSpPr>
          <p:cNvPr id="1030" name="Rectangle 7"/>
          <p:cNvSpPr>
            <a:spLocks noChangeArrowheads="1"/>
          </p:cNvSpPr>
          <p:nvPr/>
        </p:nvSpPr>
        <p:spPr bwMode="auto">
          <a:xfrm>
            <a:off x="871538" y="3124200"/>
            <a:ext cx="81629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  <a:latin typeface="TimesRoman" pitchFamily="2" charset="0"/>
                <a:cs typeface="Times New Roman" pitchFamily="18" charset="0"/>
              </a:rPr>
              <a:t>II  </a:t>
            </a:r>
            <a:r>
              <a:rPr lang="sr-Cyrl-CS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Фаза</a:t>
            </a:r>
            <a:r>
              <a:rPr lang="en-US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тоничних</a:t>
            </a:r>
            <a:r>
              <a:rPr lang="en-US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грчева</a:t>
            </a:r>
            <a:r>
              <a:rPr lang="en-US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1031" name="Rectangle 8"/>
          <p:cNvSpPr>
            <a:spLocks noChangeArrowheads="1"/>
          </p:cNvSpPr>
          <p:nvPr/>
        </p:nvSpPr>
        <p:spPr bwMode="auto">
          <a:xfrm>
            <a:off x="2406650" y="4229100"/>
            <a:ext cx="58991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дијафрагме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међуребарних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мишића</a:t>
            </a:r>
            <a:endParaRPr lang="en-US" sz="17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Char char="n"/>
            </a:pPr>
            <a:r>
              <a:rPr lang="sr-Cyrl-CS" sz="1700" dirty="0">
                <a:latin typeface="Times New Roman" pitchFamily="18" charset="0"/>
                <a:cs typeface="Times New Roman" pitchFamily="18" charset="0"/>
              </a:rPr>
              <a:t>масетера</a:t>
            </a:r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032" name="Text Box 10"/>
          <p:cNvSpPr txBox="1">
            <a:spLocks noChangeArrowheads="1"/>
          </p:cNvSpPr>
          <p:nvPr/>
        </p:nvSpPr>
        <p:spPr bwMode="auto">
          <a:xfrm>
            <a:off x="685800" y="38100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TimesRoman" pitchFamily="2" charset="0"/>
                <a:cs typeface="Times New Roman" pitchFamily="18" charset="0"/>
                <a:sym typeface="Symbol" pitchFamily="18" charset="2"/>
              </a:rPr>
              <a:t></a:t>
            </a:r>
            <a:r>
              <a:rPr lang="en-US" sz="1800">
                <a:latin typeface="TimesRoman" pitchFamily="2" charset="0"/>
                <a:cs typeface="Times New Roman" pitchFamily="18" charset="0"/>
              </a:rPr>
              <a:t> 20"</a:t>
            </a:r>
            <a:r>
              <a:rPr lang="en-US" sz="1800">
                <a:latin typeface="TimesRoman" pitchFamily="2" charset="0"/>
              </a:rPr>
              <a:t> </a:t>
            </a:r>
          </a:p>
        </p:txBody>
      </p:sp>
      <p:sp>
        <p:nvSpPr>
          <p:cNvPr id="1033" name="Rectangle 11"/>
          <p:cNvSpPr>
            <a:spLocks noChangeArrowheads="1"/>
          </p:cNvSpPr>
          <p:nvPr/>
        </p:nvSpPr>
        <p:spPr bwMode="auto">
          <a:xfrm>
            <a:off x="1905000" y="3810000"/>
            <a:ext cx="71183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Мада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грчевима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захваћена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читава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мускулатура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1800" dirty="0">
                <a:latin typeface="Times New Roman" pitchFamily="18" charset="0"/>
                <a:cs typeface="Times New Roman" pitchFamily="18" charset="0"/>
              </a:rPr>
              <a:t>најизраженији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грчеви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: </a:t>
            </a:r>
          </a:p>
        </p:txBody>
      </p:sp>
      <p:sp>
        <p:nvSpPr>
          <p:cNvPr id="1034" name="AutoShape 12"/>
          <p:cNvSpPr>
            <a:spLocks noChangeArrowheads="1"/>
          </p:cNvSpPr>
          <p:nvPr/>
        </p:nvSpPr>
        <p:spPr bwMode="auto">
          <a:xfrm>
            <a:off x="6019800" y="4572000"/>
            <a:ext cx="712788" cy="1128713"/>
          </a:xfrm>
          <a:prstGeom prst="curvedLeftArrow">
            <a:avLst>
              <a:gd name="adj1" fmla="val 31670"/>
              <a:gd name="adj2" fmla="val 63341"/>
              <a:gd name="adj3" fmla="val 3333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5" name="AutoShape 13"/>
          <p:cNvSpPr>
            <a:spLocks/>
          </p:cNvSpPr>
          <p:nvPr/>
        </p:nvSpPr>
        <p:spPr bwMode="auto">
          <a:xfrm>
            <a:off x="5638800" y="4267200"/>
            <a:ext cx="304800" cy="990600"/>
          </a:xfrm>
          <a:prstGeom prst="rightBrace">
            <a:avLst>
              <a:gd name="adj1" fmla="val 27083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6" name="Rectangle 14"/>
          <p:cNvSpPr>
            <a:spLocks noChangeArrowheads="1"/>
          </p:cNvSpPr>
          <p:nvPr/>
        </p:nvSpPr>
        <p:spPr bwMode="auto">
          <a:xfrm>
            <a:off x="1905000" y="5600700"/>
            <a:ext cx="68135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sr-Cyrl-CS" sz="1700">
                <a:latin typeface="TimesRoman" pitchFamily="2" charset="0"/>
                <a:cs typeface="Times New Roman" pitchFamily="18" charset="0"/>
              </a:rPr>
              <a:t>АПНЕА</a:t>
            </a:r>
            <a:r>
              <a:rPr lang="en-US" sz="1700">
                <a:latin typeface="TimesRoman" pitchFamily="2" charset="0"/>
                <a:cs typeface="Times New Roman" pitchFamily="18" charset="0"/>
              </a:rPr>
              <a:t> 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endParaRPr lang="en-US" sz="1700">
              <a:latin typeface="TimesRoman" pitchFamily="2" charset="0"/>
              <a:cs typeface="Times New Roman" pitchFamily="18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endParaRPr lang="en-US" sz="1700">
              <a:latin typeface="TimesRoman" pitchFamily="2" charset="0"/>
              <a:cs typeface="Times New Roman" pitchFamily="18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sr-Cyrl-CS" sz="1700">
                <a:latin typeface="TimesRoman" pitchFamily="2" charset="0"/>
                <a:cs typeface="Times New Roman" pitchFamily="18" charset="0"/>
              </a:rPr>
              <a:t>Цијаноза</a:t>
            </a:r>
            <a:r>
              <a:rPr lang="en-US" sz="1700">
                <a:latin typeface="TimesRoman" pitchFamily="2" charset="0"/>
                <a:cs typeface="Times New Roman" pitchFamily="18" charset="0"/>
              </a:rPr>
              <a:t> (</a:t>
            </a:r>
            <a:r>
              <a:rPr lang="sr-Cyrl-CS" sz="1700">
                <a:latin typeface="TimesRoman" pitchFamily="2" charset="0"/>
                <a:cs typeface="Times New Roman" pitchFamily="18" charset="0"/>
              </a:rPr>
              <a:t>ливидно</a:t>
            </a:r>
            <a:r>
              <a:rPr lang="en-US" sz="1700">
                <a:latin typeface="TimesRoman" pitchFamily="2" charset="0"/>
                <a:cs typeface="Times New Roman" pitchFamily="18" charset="0"/>
              </a:rPr>
              <a:t> </a:t>
            </a:r>
            <a:r>
              <a:rPr lang="sr-Cyrl-CS" sz="1700">
                <a:latin typeface="TimesRoman" pitchFamily="2" charset="0"/>
                <a:cs typeface="Times New Roman" pitchFamily="18" charset="0"/>
              </a:rPr>
              <a:t>лице</a:t>
            </a:r>
            <a:r>
              <a:rPr lang="en-US" sz="1700">
                <a:latin typeface="TimesRoman" pitchFamily="2" charset="0"/>
                <a:cs typeface="Times New Roman" pitchFamily="18" charset="0"/>
              </a:rPr>
              <a:t>) </a:t>
            </a:r>
          </a:p>
        </p:txBody>
      </p:sp>
      <p:sp>
        <p:nvSpPr>
          <p:cNvPr id="1037" name="AutoShape 15"/>
          <p:cNvSpPr>
            <a:spLocks noChangeArrowheads="1"/>
          </p:cNvSpPr>
          <p:nvPr/>
        </p:nvSpPr>
        <p:spPr bwMode="auto">
          <a:xfrm>
            <a:off x="5029200" y="5943600"/>
            <a:ext cx="355600" cy="403225"/>
          </a:xfrm>
          <a:prstGeom prst="downArrow">
            <a:avLst>
              <a:gd name="adj1" fmla="val 50000"/>
              <a:gd name="adj2" fmla="val 28348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1978</Words>
  <Application>Microsoft Office PowerPoint</Application>
  <PresentationFormat>On-screen Show (4:3)</PresentationFormat>
  <Paragraphs>765</Paragraphs>
  <Slides>82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82</vt:i4>
      </vt:variant>
    </vt:vector>
  </HeadingPairs>
  <TitlesOfParts>
    <vt:vector size="91" baseType="lpstr">
      <vt:lpstr>Arial</vt:lpstr>
      <vt:lpstr>Calibri</vt:lpstr>
      <vt:lpstr>Symbol</vt:lpstr>
      <vt:lpstr>Times New Roman</vt:lpstr>
      <vt:lpstr>TimesRoman</vt:lpstr>
      <vt:lpstr>Wingdings</vt:lpstr>
      <vt:lpstr>Office Theme</vt:lpstr>
      <vt:lpstr>CorelDRAW</vt:lpstr>
      <vt:lpstr>Photo Editor Photo</vt:lpstr>
      <vt:lpstr>УРГЕНТНА СТАЊА У ПОРОЂАЈУ </vt:lpstr>
      <vt:lpstr>КЛАСИФИКАЦИЈА ХИПЕРТЕНЗИВНОГ СИНДРОМА У ТРУДНОЋИ</vt:lpstr>
      <vt:lpstr>PowerPoint Presentation</vt:lpstr>
      <vt:lpstr>ФАКТОРИ РИЗИКА ЗА ПОЈАВУ    ПИХ </vt:lpstr>
      <vt:lpstr>Патофизиологија</vt:lpstr>
      <vt:lpstr>Системски поремећај хомеостазе започет је на нивоу васкуларног ендотела </vt:lpstr>
      <vt:lpstr>Компликације тешке прееклампсије</vt:lpstr>
      <vt:lpstr>КЛИНИЧКА СЛИКА ЕКЛАМПСИЈЕ </vt:lpstr>
      <vt:lpstr>I  Почетна фaза </vt:lpstr>
      <vt:lpstr>III  Фаза клоничких </vt:lpstr>
      <vt:lpstr>Дијагноза </vt:lpstr>
      <vt:lpstr>Поступак у лечењу прееклампсије </vt:lpstr>
      <vt:lpstr>Лабораторијске анализе </vt:lpstr>
      <vt:lpstr>Еклампсија  </vt:lpstr>
      <vt:lpstr>Оптимална ив инфузиона терапија </vt:lpstr>
      <vt:lpstr>Интрамускуларна администрација MgSO4  </vt:lpstr>
      <vt:lpstr>Патогенеза асфиксије плода у екламптичном нападу</vt:lpstr>
      <vt:lpstr>Механизам</vt:lpstr>
      <vt:lpstr>ПРЕВРЕМЕНО ОДЛУБЉИВАЊЕ ПОСТЕЉИЦЕ У ПОРОђАЈУ </vt:lpstr>
      <vt:lpstr>PowerPoint Presentation</vt:lpstr>
      <vt:lpstr>Патогенеза </vt:lpstr>
      <vt:lpstr>Најћешћи симптоми и знаци превременог одлубљивања постељице </vt:lpstr>
      <vt:lpstr>Дијагноза </vt:lpstr>
      <vt:lpstr>ЛЕЧЕЊЕ </vt:lpstr>
      <vt:lpstr>Абрупција постељице: асфиксија и смрт плода</vt:lpstr>
      <vt:lpstr>PowerPoint Presentation</vt:lpstr>
      <vt:lpstr>ПРЕТЕЋА РУПТУРА И РУПТУРА МАТЕРИЦЕ У ПОРОЂАЈУ  </vt:lpstr>
      <vt:lpstr>PowerPoint Presentation</vt:lpstr>
      <vt:lpstr>PowerPoint Presentation</vt:lpstr>
      <vt:lpstr>PowerPoint Presentation</vt:lpstr>
      <vt:lpstr>Руптура материце </vt:lpstr>
      <vt:lpstr>PowerPoint Presentation</vt:lpstr>
      <vt:lpstr>Алгоритам иницијалног збрињавања трауме у трудноћи и порођају </vt:lpstr>
      <vt:lpstr>PowerPoint Presentation</vt:lpstr>
      <vt:lpstr>Емболија плодовом водом у порођају </vt:lpstr>
      <vt:lpstr>Механизам настанка</vt:lpstr>
      <vt:lpstr>1. Кардиореспиратирни колапс – последица је: </vt:lpstr>
      <vt:lpstr>2. DIK</vt:lpstr>
      <vt:lpstr>Клиничка слика – развој нагао и драматичан</vt:lpstr>
      <vt:lpstr>Терапија </vt:lpstr>
      <vt:lpstr>Терапија </vt:lpstr>
      <vt:lpstr>Пролапс пупчаника </vt:lpstr>
      <vt:lpstr>Услови за испадање пупчаника </vt:lpstr>
      <vt:lpstr>Кад се анса фуницули налази испред предњег дела, разликујемо: </vt:lpstr>
      <vt:lpstr>Типични механизам испадања</vt:lpstr>
      <vt:lpstr>Поступак: зависи од услова </vt:lpstr>
      <vt:lpstr>Поступак: покушај репозиције</vt:lpstr>
      <vt:lpstr>СМРТ МАЈКЕ </vt:lpstr>
      <vt:lpstr>Узроци</vt:lpstr>
      <vt:lpstr>Фактори ризика </vt:lpstr>
      <vt:lpstr>Превенција </vt:lpstr>
      <vt:lpstr>PowerPoint Presentation</vt:lpstr>
      <vt:lpstr>   Плацента превиа   Инциденца – 1/200-400 порођаја</vt:lpstr>
      <vt:lpstr>PowerPoint Presentation</vt:lpstr>
      <vt:lpstr>PowerPoint Presentation</vt:lpstr>
      <vt:lpstr>PowerPoint Presentation</vt:lpstr>
      <vt:lpstr>PowerPoint Presentation</vt:lpstr>
      <vt:lpstr>   Етиолoгија</vt:lpstr>
      <vt:lpstr>  Патогенеза   Нидација ембриона у истмични део материце   Продор чупица у матерични мишић   Истмични део материце има изглед кавернозног синуса  Има мању контрактилност и растегљивост     Обилно крварење  </vt:lpstr>
      <vt:lpstr>   Клиничка слика</vt:lpstr>
      <vt:lpstr>   Дијагноза</vt:lpstr>
      <vt:lpstr>  Диференцијална дијагноза</vt:lpstr>
      <vt:lpstr>   Лечење</vt:lpstr>
      <vt:lpstr>  Хирушки поступак   Централна и истмикоцервикална плацента     Остали типови предњачеће постељице    </vt:lpstr>
      <vt:lpstr>   Компликације</vt:lpstr>
      <vt:lpstr>PowerPoint Presentation</vt:lpstr>
      <vt:lpstr> Повреде меких ткива порођајног      канала</vt:lpstr>
      <vt:lpstr> Повреде међице (Ruptura perinei)</vt:lpstr>
      <vt:lpstr>   Руптура вагине  Обично лонгитидиналне лезије Удружене са лезијом грлића</vt:lpstr>
      <vt:lpstr>  Лацерације грлића материце Најчешће последица наглих порођаја или апликације  вацуум еxтрактора/форцепса.</vt:lpstr>
      <vt:lpstr>  Ванматерична трудноћа    Инциденца  1/26,5 трудноћа</vt:lpstr>
      <vt:lpstr>   Етиолoгија:</vt:lpstr>
      <vt:lpstr>PowerPoint Presentation</vt:lpstr>
      <vt:lpstr>   Клиничка слика</vt:lpstr>
      <vt:lpstr>Клиничка слика се развија у три облика:</vt:lpstr>
      <vt:lpstr>Акутни облик ванматеричне трудноће:</vt:lpstr>
      <vt:lpstr>PowerPoint Presentation</vt:lpstr>
      <vt:lpstr>Субакутни облик ванматеричне трудноће:</vt:lpstr>
      <vt:lpstr> Асимптоматски облик ванматеричне    трудноће:</vt:lpstr>
      <vt:lpstr>   Дијагноза:</vt:lpstr>
      <vt:lpstr> Диференцијална дијагноза:</vt:lpstr>
      <vt:lpstr>    Лечeњe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nidza</cp:lastModifiedBy>
  <cp:revision>17</cp:revision>
  <dcterms:created xsi:type="dcterms:W3CDTF">2020-12-20T08:14:24Z</dcterms:created>
  <dcterms:modified xsi:type="dcterms:W3CDTF">2020-12-20T13:39:27Z</dcterms:modified>
</cp:coreProperties>
</file>